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1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9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67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0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58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96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20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97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004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05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281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41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FBCE1-667C-4830-89FB-49A8ADC334FF}" type="datetimeFigureOut">
              <a:rPr lang="pl-PL" smtClean="0"/>
              <a:t>2018-09-11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0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Współczesne zagrożenia dla Europy 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Debata </a:t>
            </a:r>
            <a:r>
              <a:rPr lang="pl-PL" sz="3200" b="1" dirty="0"/>
              <a:t>O</a:t>
            </a:r>
            <a:r>
              <a:rPr lang="pl-PL" sz="3200" b="1" dirty="0" smtClean="0"/>
              <a:t>ksfordzka 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61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7595" y="1268761"/>
            <a:ext cx="7772400" cy="720080"/>
          </a:xfrm>
        </p:spPr>
        <p:txBody>
          <a:bodyPr>
            <a:noAutofit/>
          </a:bodyPr>
          <a:lstStyle/>
          <a:p>
            <a:r>
              <a:rPr lang="pl-PL" sz="3200" b="1" dirty="0"/>
              <a:t>Unia po </a:t>
            </a:r>
            <a:r>
              <a:rPr lang="pl-PL" sz="3200" b="1" dirty="0" err="1"/>
              <a:t>Brexicie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27584" y="2492896"/>
            <a:ext cx="77724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l-PL" sz="1600" i="1" dirty="0" smtClean="0"/>
              <a:t>Wystąpienie </a:t>
            </a:r>
            <a:r>
              <a:rPr lang="pl-PL" sz="1600" i="1" dirty="0"/>
              <a:t>Wielkiej Brytanii z UE, jest precedensem w </a:t>
            </a:r>
            <a:r>
              <a:rPr lang="pl-PL" sz="1600" i="1" dirty="0" smtClean="0"/>
              <a:t>historii </a:t>
            </a:r>
            <a:r>
              <a:rPr lang="pl-PL" sz="1600" i="1" dirty="0"/>
              <a:t>UE i otwiera niewątpliwie nowy rozdział dla Europy i jej procesu zjednoczenia. Do tej pory UE przyjmowała tylko kolejnych nowych członków, natomiast obecnie zmniejsza się, i to o jeden </a:t>
            </a:r>
            <a:br>
              <a:rPr lang="pl-PL" sz="1600" i="1" dirty="0"/>
            </a:br>
            <a:r>
              <a:rPr lang="pl-PL" sz="1600" i="1" dirty="0"/>
              <a:t>z najważniejszych krajów członkowskich</a:t>
            </a:r>
            <a:r>
              <a:rPr lang="pl-PL" sz="1600" i="1" dirty="0" smtClean="0"/>
              <a:t>.</a:t>
            </a:r>
          </a:p>
          <a:p>
            <a:pPr fontAlgn="base"/>
            <a:endParaRPr lang="pl-PL" sz="1600" dirty="0" smtClean="0"/>
          </a:p>
          <a:p>
            <a:pPr fontAlgn="base"/>
            <a:r>
              <a:rPr lang="pl-PL" sz="1600" dirty="0" smtClean="0"/>
              <a:t>Największym </a:t>
            </a:r>
            <a:r>
              <a:rPr lang="pl-PL" sz="1600" dirty="0"/>
              <a:t>zaś problemem wiążącym się z </a:t>
            </a:r>
            <a:r>
              <a:rPr lang="pl-PL" sz="1600" dirty="0" err="1"/>
              <a:t>Brexitem</a:t>
            </a:r>
            <a:r>
              <a:rPr lang="pl-PL" sz="1600" dirty="0"/>
              <a:t> jest polityczny chaos, jaki wywołał wynik referendum w tej </a:t>
            </a:r>
            <a:r>
              <a:rPr lang="pl-PL" sz="1600"/>
              <a:t>sprawie</a:t>
            </a:r>
            <a:r>
              <a:rPr lang="pl-PL" sz="1600" smtClean="0"/>
              <a:t>.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W interesie Unii leżą możliwie przyjazne stosunki z Wielką Brytanią po opuszczeniu przez nią Wspólnoty. Byłoby dobrze, gdyby tworzyła ona jeden z zewnętrznych kręgów UE.</a:t>
            </a:r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4274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Współczesne zagrożenia dla Europy 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Debata </a:t>
            </a:r>
            <a:r>
              <a:rPr lang="pl-PL" sz="3200" b="1" dirty="0"/>
              <a:t>O</a:t>
            </a:r>
            <a:r>
              <a:rPr lang="pl-PL" sz="3200" b="1" dirty="0" smtClean="0"/>
              <a:t>ksfordzka 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66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0765" y="1484784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dirty="0"/>
              <a:t>Unia Europejska była </a:t>
            </a:r>
            <a:r>
              <a:rPr lang="pl-PL" sz="3200" dirty="0" smtClean="0"/>
              <a:t>i jest wielkim </a:t>
            </a:r>
            <a:r>
              <a:rPr lang="pl-PL" sz="3200" dirty="0"/>
              <a:t>marzeniem, ale dziś rzeczywistość może to marzenie zniszczyć 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WÅochy i Turcja na horyzoncie. PiÄÄ najwiÄkszych zagroÅ¼eÅ dla Unii Europejskie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34957"/>
            <a:ext cx="44852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3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4032448"/>
          </a:xfrm>
        </p:spPr>
        <p:txBody>
          <a:bodyPr>
            <a:noAutofit/>
          </a:bodyPr>
          <a:lstStyle/>
          <a:p>
            <a:pPr algn="l"/>
            <a:r>
              <a:rPr lang="pl-PL" sz="1400" b="1" dirty="0"/>
              <a:t>Unia Europejska musi mierzyć się jednocześnie z napięciami wynikającymi z: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- kryzysu </a:t>
            </a:r>
            <a:r>
              <a:rPr lang="pl-PL" sz="1400" b="1" dirty="0"/>
              <a:t>uchodźczego lat 2015-16, który wywołał potężne problemy społeczne i ekonomiczne w krajach „pierwszego kontaktu” (Grecja, Włochy) i krajach docelowych (Niemcy, Szwecja), a w pewnym stopniu również tranzytowych (Węgry, Austria, Francja); a także ujawnił egoizmy podważające zasadę solidarności i grożące spoistości Unii;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- fali </a:t>
            </a:r>
            <a:r>
              <a:rPr lang="pl-PL" sz="1400" b="1" dirty="0" err="1"/>
              <a:t>antyintegracyjnego</a:t>
            </a:r>
            <a:r>
              <a:rPr lang="pl-PL" sz="1400" b="1" dirty="0"/>
              <a:t> populizmu w różnych krajach europejskich, które – jeśli siły wyrażające takie stanowiska zdobyłyby wpływ na realną władzę (jak to miało miejsce w Wielkiej Brytanii, na Węgrzech i w Polsce) – mogłyby rozsadzać Unię od środka;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- słabszego </a:t>
            </a:r>
            <a:r>
              <a:rPr lang="pl-PL" sz="1400" b="1" dirty="0"/>
              <a:t>tempa rozwoju gospodarczego i wysokiego bezrobocia, będących wciąż pokłosiem kryzysu z przełomu dekad;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- decyzji </a:t>
            </a:r>
            <a:r>
              <a:rPr lang="pl-PL" sz="1400" b="1" dirty="0"/>
              <a:t>Wielkiej Brytanii o wystąpieniu z UE (chodzi nie tylko o to, że jest ona jednym z większych i ważniejszych państw członkowskich, ale też o stworzenie precedensu, który może w przyszłości zostać wykorzystany przez inne kraje eurosceptyczne).</a:t>
            </a:r>
            <a:endParaRPr lang="pl-PL" sz="1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4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61318" y="1529460"/>
            <a:ext cx="7772400" cy="3744416"/>
          </a:xfrm>
        </p:spPr>
        <p:txBody>
          <a:bodyPr>
            <a:noAutofit/>
          </a:bodyPr>
          <a:lstStyle/>
          <a:p>
            <a:pPr algn="l"/>
            <a:r>
              <a:rPr lang="pl-PL" sz="1600" b="1" dirty="0"/>
              <a:t>Unia stoi też przed poważnymi wyzwaniami: 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/>
              <a:t>• </a:t>
            </a:r>
            <a:r>
              <a:rPr lang="pl-PL" sz="1600" b="1" dirty="0"/>
              <a:t>zapewnienia swojego bezpieczeństwa w warunkach po konflikcie na Ukrainie z 2014 r., który ujawnił dążenia Rosji do odtwarzania podziału na strefy wpływów oraz w sytuacji niepewności co do polityki w tym względzie nowej administracji USA; 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/>
              <a:t>• </a:t>
            </a:r>
            <a:r>
              <a:rPr lang="pl-PL" sz="1600" b="1" dirty="0"/>
              <a:t>podjęcia rywalizacji gospodarczej z innymi globalnymi centrami rozwoju (Chiny, Indie, Rosja, USA), co m.in. wymaga nadania gospodarce europejskiej innowacyjnego charakteru i oparcia jej na wiedzy; 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/>
              <a:t>• </a:t>
            </a:r>
            <a:r>
              <a:rPr lang="pl-PL" sz="1600" b="1" dirty="0"/>
              <a:t>utrzymania europejskiego modelu społecznego, co staje się coraz trudniejsze w wyniku procesów globalizacyjnych i presji ze strony gospodarek nieobudowanych politykami socjalnymi i usługami publicznymi na wysokim poziomie, ale zdolnymi do maksymalizacji wskaźników ekonomicznych; 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b="1" dirty="0" smtClean="0"/>
              <a:t>• </a:t>
            </a:r>
            <a:r>
              <a:rPr lang="pl-PL" sz="1600" b="1" dirty="0"/>
              <a:t>przekonania państw innych części świata do polityki ochrony klimatu, ochrony środowiska i zrównoważonego rozwoju – co dla UE jest ważnym elementem myślenia o przyszłości</a:t>
            </a:r>
            <a:r>
              <a:rPr lang="pl-PL" sz="1800" b="1" dirty="0"/>
              <a:t>.</a:t>
            </a:r>
            <a:endParaRPr lang="pl-PL" sz="1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67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2231" y="1340768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Sfera wartości europejskich i praw człowieka. Populizm i tendencje odśrodkowe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744203" y="270892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/>
              <a:t>„Unia opiera się na wartościach poszanowania godności osoby ludzkiej, wolności, demokracji, równości, państwa prawnego, jak również poszanowania praw człowieka, w tym praw osób należących do mniejszości. Wartości te są wspólne Państwom Członkowskim w społeczeństwie opartym na pluralizmie, niedyskryminacji, tolerancji, sprawiedliwości, solidarności oraz na równości kobiet i mężczyzn.” </a:t>
            </a:r>
            <a:endParaRPr lang="pl-PL" sz="1800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744203" y="421015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dirty="0"/>
              <a:t>Państwa UE muszą też odpowiedzieć sobie na pytanie, jak powinny zachować się w razie uzyskania wpływu ugrupowań populistycznych na rządy w kolejnych krajach członkowskich. </a:t>
            </a:r>
            <a:endParaRPr lang="pl-PL" sz="1800" dirty="0" smtClean="0"/>
          </a:p>
          <a:p>
            <a:r>
              <a:rPr lang="pl-PL" sz="1800" dirty="0" smtClean="0"/>
              <a:t>Taka </a:t>
            </a:r>
            <a:r>
              <a:rPr lang="pl-PL" sz="1800" dirty="0"/>
              <a:t>fala przesuwająca się przez Europę mogłaby rozsadzić Unię od środka.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607835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2231" y="1340768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Sfera wartości europejskich i praw człowieka. Populizm i tendencje odśrodkowe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744203" y="270892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b="1" dirty="0"/>
              <a:t>„Unia opiera się na wartościach poszanowania godności osoby ludzkiej, wolności, demokracji, równości, państwa prawnego, jak również poszanowania praw człowieka, w tym praw osób należących do mniejszości. Wartości te są wspólne Państwom Członkowskim w społeczeństwie opartym na pluralizmie, niedyskryminacji, tolerancji, sprawiedliwości, solidarności oraz na równości kobiet i mężczyzn.” </a:t>
            </a:r>
            <a:endParaRPr lang="pl-PL" sz="1800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744203" y="421015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dirty="0"/>
              <a:t>Państwa UE muszą też odpowiedzieć sobie na pytanie, jak powinny zachować się w razie uzyskania wpływu ugrupowań populistycznych na rządy w kolejnych krajach członkowskich. </a:t>
            </a:r>
            <a:endParaRPr lang="pl-PL" sz="1800" dirty="0" smtClean="0"/>
          </a:p>
          <a:p>
            <a:r>
              <a:rPr lang="pl-PL" sz="1800" dirty="0" smtClean="0"/>
              <a:t>Taka </a:t>
            </a:r>
            <a:r>
              <a:rPr lang="pl-PL" sz="1800" dirty="0"/>
              <a:t>fala przesuwająca się przez Europę mogłaby rozsadzić Unię od środka.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67348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7595" y="1268760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Powrót na ścieżkę szybkiego wzrostu. Strefa euro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27584" y="2891185"/>
            <a:ext cx="7772400" cy="2554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l-PL" sz="1600" dirty="0"/>
              <a:t>Ogromne dysproporcje gospodarcze i kapitałowe dzielące państwa Unii Europejskiej stanowią coraz częstsze źródło konfliktów, w których stroną zwycięską jest zazwyczaj strona silniejsza ekonomicznie. Stoi to w sprzeczności z intencjami twórców wspólnoty, którzy dostrzegali w solidarności państw europejskich, umiejętności osiągania kompromisu i wyrzekania się egoistycznych interesów gwarancję pokoju i trwałości Zjednoczonej Europy.</a:t>
            </a:r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9947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7595" y="1268760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Powrót na ścieżkę szybkiego wzrostu. Strefa euro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27584" y="2891185"/>
            <a:ext cx="7772400" cy="2554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l-PL" sz="1600" dirty="0"/>
              <a:t>Ogromne dysproporcje gospodarcze i kapitałowe dzielące państwa Unii Europejskiej stanowią coraz częstsze źródło konfliktów, w których stroną zwycięską jest zazwyczaj strona silniejsza ekonomicznie. Stoi to w sprzeczności z intencjami twórców wspólnoty, którzy dostrzegali w solidarności państw europejskich, umiejętności osiągania kompromisu i wyrzekania się egoistycznych interesów gwarancję pokoju i trwałości Zjednoczonej Europy.</a:t>
            </a:r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4340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7595" y="1268760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Powrót na ścieżkę szybkiego wzrostu. Strefa euro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 smtClean="0"/>
              <a:t>Projekt „For the </a:t>
            </a:r>
            <a:r>
              <a:rPr lang="pl-PL" sz="1400" dirty="0" err="1" smtClean="0"/>
              <a:t>Future</a:t>
            </a:r>
            <a:r>
              <a:rPr lang="pl-PL" sz="1400" dirty="0" smtClean="0"/>
              <a:t>” współfinansowany w ramach unijnego programu „Europa </a:t>
            </a:r>
            <a:r>
              <a:rPr lang="pl-PL" sz="1400" dirty="0"/>
              <a:t>dla </a:t>
            </a:r>
            <a:r>
              <a:rPr lang="pl-PL" sz="1400" dirty="0" smtClean="0"/>
              <a:t>Obywateli”</a:t>
            </a:r>
          </a:p>
          <a:p>
            <a:r>
              <a:rPr lang="pl-PL" sz="1400" dirty="0" smtClean="0"/>
              <a:t> </a:t>
            </a:r>
            <a:r>
              <a:rPr lang="pl-PL" sz="1400" dirty="0"/>
              <a:t>– Komponent 2. Demokratyczne zaangażowanie i uczestnictwo </a:t>
            </a:r>
            <a:r>
              <a:rPr lang="pl-PL" sz="1400" dirty="0" smtClean="0"/>
              <a:t>obywatelskie </a:t>
            </a:r>
          </a:p>
          <a:p>
            <a:r>
              <a:rPr lang="pl-PL" sz="1400" dirty="0" smtClean="0"/>
              <a:t>DZIAŁANIE </a:t>
            </a:r>
            <a:r>
              <a:rPr lang="pl-PL" sz="1400" dirty="0"/>
              <a:t>2.1 Partnerstwo miast</a:t>
            </a:r>
          </a:p>
          <a:p>
            <a:endParaRPr lang="pl-PL" b="1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827584" y="2492896"/>
            <a:ext cx="77724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pl-PL" sz="1600" dirty="0"/>
              <a:t>Ogromne dysproporcje gospodarcze i kapitałowe dzielące państwa Unii Europejskiej stanowią coraz częstsze źródło konfliktów, w których stroną zwycięską jest zazwyczaj strona silniejsza ekonomicznie. Stoi to w sprzeczności z intencjami twórców wspólnoty, którzy dostrzegali w solidarności państw europejskich, umiejętności osiągania kompromisu i wyrzekania się egoistycznych interesów gwarancję pokoju i trwałości Zjednoczonej Europy</a:t>
            </a:r>
            <a:r>
              <a:rPr lang="pl-PL" sz="1600" dirty="0" smtClean="0"/>
              <a:t>.</a:t>
            </a:r>
          </a:p>
          <a:p>
            <a:pPr fontAlgn="base"/>
            <a:endParaRPr lang="pl-PL" sz="1600" dirty="0"/>
          </a:p>
          <a:p>
            <a:pPr fontAlgn="base"/>
            <a:r>
              <a:rPr lang="pl-PL" sz="1600" dirty="0"/>
              <a:t>Przyspieszenie integracji bez oglądania się na koszty społeczne i gospodarcze to na razie jedyna odpowiedź </a:t>
            </a:r>
            <a:r>
              <a:rPr lang="pl-PL" sz="1600" dirty="0" smtClean="0"/>
              <a:t>Unii na </a:t>
            </a:r>
            <a:r>
              <a:rPr lang="pl-PL" sz="1600" dirty="0"/>
              <a:t>pogłębiający się kryzys. Wywołuje to reakcje w postaci rosnącej popularności ugrupowań eurosceptycznych, co z kolei jeszcze bardziej zwiększa presję integracyjną na obawiających się utraty wpływów unijnych mandarynów</a:t>
            </a:r>
            <a:r>
              <a:rPr lang="pl-PL" sz="1600" dirty="0"/>
              <a:t/>
            </a:r>
            <a:br>
              <a:rPr lang="pl-PL" sz="1600" dirty="0"/>
            </a:b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7397845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754</Words>
  <Application>Microsoft Office PowerPoint</Application>
  <PresentationFormat>Pokaz na ekranie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Współczesne zagrożenia dla Europy  Debata Oksfordzka </vt:lpstr>
      <vt:lpstr>Unia Europejska była i jest wielkim marzeniem, ale dziś rzeczywistość może to marzenie zniszczyć </vt:lpstr>
      <vt:lpstr>Unia Europejska musi mierzyć się jednocześnie z napięciami wynikającymi z:  - kryzysu uchodźczego lat 2015-16, który wywołał potężne problemy społeczne i ekonomiczne w krajach „pierwszego kontaktu” (Grecja, Włochy) i krajach docelowych (Niemcy, Szwecja), a w pewnym stopniu również tranzytowych (Węgry, Austria, Francja); a także ujawnił egoizmy podważające zasadę solidarności i grożące spoistości Unii;  - fali antyintegracyjnego populizmu w różnych krajach europejskich, które – jeśli siły wyrażające takie stanowiska zdobyłyby wpływ na realną władzę (jak to miało miejsce w Wielkiej Brytanii, na Węgrzech i w Polsce) – mogłyby rozsadzać Unię od środka;  - słabszego tempa rozwoju gospodarczego i wysokiego bezrobocia, będących wciąż pokłosiem kryzysu z przełomu dekad;  - decyzji Wielkiej Brytanii o wystąpieniu z UE (chodzi nie tylko o to, że jest ona jednym z większych i ważniejszych państw członkowskich, ale też o stworzenie precedensu, który może w przyszłości zostać wykorzystany przez inne kraje eurosceptyczne).</vt:lpstr>
      <vt:lpstr>Unia stoi też przed poważnymi wyzwaniami:  • zapewnienia swojego bezpieczeństwa w warunkach po konflikcie na Ukrainie z 2014 r., który ujawnił dążenia Rosji do odtwarzania podziału na strefy wpływów oraz w sytuacji niepewności co do polityki w tym względzie nowej administracji USA;  • podjęcia rywalizacji gospodarczej z innymi globalnymi centrami rozwoju (Chiny, Indie, Rosja, USA), co m.in. wymaga nadania gospodarce europejskiej innowacyjnego charakteru i oparcia jej na wiedzy;  • utrzymania europejskiego modelu społecznego, co staje się coraz trudniejsze w wyniku procesów globalizacyjnych i presji ze strony gospodarek nieobudowanych politykami socjalnymi i usługami publicznymi na wysokim poziomie, ale zdolnymi do maksymalizacji wskaźników ekonomicznych;  • przekonania państw innych części świata do polityki ochrony klimatu, ochrony środowiska i zrównoważonego rozwoju – co dla UE jest ważnym elementem myślenia o przyszłości.</vt:lpstr>
      <vt:lpstr>Sfera wartości europejskich i praw człowieka. Populizm i tendencje odśrodkowe</vt:lpstr>
      <vt:lpstr>Sfera wartości europejskich i praw człowieka. Populizm i tendencje odśrodkowe</vt:lpstr>
      <vt:lpstr>Powrót na ścieżkę szybkiego wzrostu. Strefa euro</vt:lpstr>
      <vt:lpstr>Powrót na ścieżkę szybkiego wzrostu. Strefa euro</vt:lpstr>
      <vt:lpstr>Powrót na ścieżkę szybkiego wzrostu. Strefa euro</vt:lpstr>
      <vt:lpstr>Unia po Brexicie</vt:lpstr>
      <vt:lpstr>Współczesne zagrożenia dla Europy  Debata Oksfordzka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Wieliczko</dc:creator>
  <cp:lastModifiedBy>Karol Matyjasik</cp:lastModifiedBy>
  <cp:revision>9</cp:revision>
  <dcterms:created xsi:type="dcterms:W3CDTF">2018-09-05T07:40:48Z</dcterms:created>
  <dcterms:modified xsi:type="dcterms:W3CDTF">2018-09-11T16:59:33Z</dcterms:modified>
</cp:coreProperties>
</file>