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80" r:id="rId3"/>
    <p:sldId id="281" r:id="rId4"/>
    <p:sldId id="283" r:id="rId5"/>
    <p:sldId id="284" r:id="rId6"/>
    <p:sldId id="285" r:id="rId7"/>
    <p:sldId id="263" r:id="rId8"/>
    <p:sldId id="270" r:id="rId9"/>
    <p:sldId id="261" r:id="rId10"/>
    <p:sldId id="264" r:id="rId11"/>
    <p:sldId id="265" r:id="rId12"/>
    <p:sldId id="267" r:id="rId13"/>
    <p:sldId id="282" r:id="rId14"/>
    <p:sldId id="258" r:id="rId15"/>
    <p:sldId id="268" r:id="rId16"/>
    <p:sldId id="269" r:id="rId17"/>
    <p:sldId id="271" r:id="rId18"/>
    <p:sldId id="276" r:id="rId19"/>
    <p:sldId id="277" r:id="rId20"/>
    <p:sldId id="279" r:id="rId21"/>
    <p:sldId id="286" r:id="rId22"/>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18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2BB430-FE08-4C6B-8DE8-E37E7F4E8760}" type="datetimeFigureOut">
              <a:rPr lang="pl-PL" smtClean="0"/>
              <a:t>2018-09-14</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EE9EEF-6710-4D03-B036-B81E4055F47D}" type="slidenum">
              <a:rPr lang="pl-PL" smtClean="0"/>
              <a:t>‹#›</a:t>
            </a:fld>
            <a:endParaRPr lang="pl-PL"/>
          </a:p>
        </p:txBody>
      </p:sp>
    </p:spTree>
    <p:extLst>
      <p:ext uri="{BB962C8B-B14F-4D97-AF65-F5344CB8AC3E}">
        <p14:creationId xmlns:p14="http://schemas.microsoft.com/office/powerpoint/2010/main" val="3070684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pl-PL" altLang="pl-PL" smtClean="0"/>
              <a:t>Mapa R. Szuchta, P. Trojański</a:t>
            </a:r>
            <a:endParaRPr lang="en-US" altLang="pl-PL" smtClean="0"/>
          </a:p>
        </p:txBody>
      </p:sp>
      <p:sp>
        <p:nvSpPr>
          <p:cNvPr id="788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1A8D74-9A1B-4367-819E-D8BE30A55A4A}" type="slidenum">
              <a:rPr lang="pl-PL" smtClean="0"/>
              <a:pPr fontAlgn="base">
                <a:spcBef>
                  <a:spcPct val="0"/>
                </a:spcBef>
                <a:spcAft>
                  <a:spcPct val="0"/>
                </a:spcAft>
                <a:defRPr/>
              </a:pPr>
              <a:t>9</a:t>
            </a:fld>
            <a:endParaRPr lang="pl-P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200FBCE1-667C-4830-89FB-49A8ADC334FF}" type="datetimeFigureOut">
              <a:rPr lang="pl-PL" smtClean="0"/>
              <a:t>2018-09-14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3CBFDB7-9EC5-4FA1-8576-65E7719A839E}" type="slidenum">
              <a:rPr lang="pl-PL" smtClean="0"/>
              <a:t>‹#›</a:t>
            </a:fld>
            <a:endParaRPr lang="pl-PL"/>
          </a:p>
        </p:txBody>
      </p:sp>
    </p:spTree>
    <p:extLst>
      <p:ext uri="{BB962C8B-B14F-4D97-AF65-F5344CB8AC3E}">
        <p14:creationId xmlns:p14="http://schemas.microsoft.com/office/powerpoint/2010/main" val="60399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200FBCE1-667C-4830-89FB-49A8ADC334FF}" type="datetimeFigureOut">
              <a:rPr lang="pl-PL" smtClean="0"/>
              <a:t>2018-09-14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3CBFDB7-9EC5-4FA1-8576-65E7719A839E}" type="slidenum">
              <a:rPr lang="pl-PL" smtClean="0"/>
              <a:t>‹#›</a:t>
            </a:fld>
            <a:endParaRPr lang="pl-PL"/>
          </a:p>
        </p:txBody>
      </p:sp>
    </p:spTree>
    <p:extLst>
      <p:ext uri="{BB962C8B-B14F-4D97-AF65-F5344CB8AC3E}">
        <p14:creationId xmlns:p14="http://schemas.microsoft.com/office/powerpoint/2010/main" val="495671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200FBCE1-667C-4830-89FB-49A8ADC334FF}" type="datetimeFigureOut">
              <a:rPr lang="pl-PL" smtClean="0"/>
              <a:t>2018-09-14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3CBFDB7-9EC5-4FA1-8576-65E7719A839E}" type="slidenum">
              <a:rPr lang="pl-PL" smtClean="0"/>
              <a:t>‹#›</a:t>
            </a:fld>
            <a:endParaRPr lang="pl-PL"/>
          </a:p>
        </p:txBody>
      </p:sp>
    </p:spTree>
    <p:extLst>
      <p:ext uri="{BB962C8B-B14F-4D97-AF65-F5344CB8AC3E}">
        <p14:creationId xmlns:p14="http://schemas.microsoft.com/office/powerpoint/2010/main" val="3736084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200FBCE1-667C-4830-89FB-49A8ADC334FF}" type="datetimeFigureOut">
              <a:rPr lang="pl-PL" smtClean="0"/>
              <a:t>2018-09-14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3CBFDB7-9EC5-4FA1-8576-65E7719A839E}" type="slidenum">
              <a:rPr lang="pl-PL" smtClean="0"/>
              <a:t>‹#›</a:t>
            </a:fld>
            <a:endParaRPr lang="pl-PL"/>
          </a:p>
        </p:txBody>
      </p:sp>
    </p:spTree>
    <p:extLst>
      <p:ext uri="{BB962C8B-B14F-4D97-AF65-F5344CB8AC3E}">
        <p14:creationId xmlns:p14="http://schemas.microsoft.com/office/powerpoint/2010/main" val="1067583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200FBCE1-667C-4830-89FB-49A8ADC334FF}" type="datetimeFigureOut">
              <a:rPr lang="pl-PL" smtClean="0"/>
              <a:t>2018-09-14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3CBFDB7-9EC5-4FA1-8576-65E7719A839E}" type="slidenum">
              <a:rPr lang="pl-PL" smtClean="0"/>
              <a:t>‹#›</a:t>
            </a:fld>
            <a:endParaRPr lang="pl-PL"/>
          </a:p>
        </p:txBody>
      </p:sp>
    </p:spTree>
    <p:extLst>
      <p:ext uri="{BB962C8B-B14F-4D97-AF65-F5344CB8AC3E}">
        <p14:creationId xmlns:p14="http://schemas.microsoft.com/office/powerpoint/2010/main" val="955961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200FBCE1-667C-4830-89FB-49A8ADC334FF}" type="datetimeFigureOut">
              <a:rPr lang="pl-PL" smtClean="0"/>
              <a:t>2018-09-14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D3CBFDB7-9EC5-4FA1-8576-65E7719A839E}" type="slidenum">
              <a:rPr lang="pl-PL" smtClean="0"/>
              <a:t>‹#›</a:t>
            </a:fld>
            <a:endParaRPr lang="pl-PL"/>
          </a:p>
        </p:txBody>
      </p:sp>
    </p:spTree>
    <p:extLst>
      <p:ext uri="{BB962C8B-B14F-4D97-AF65-F5344CB8AC3E}">
        <p14:creationId xmlns:p14="http://schemas.microsoft.com/office/powerpoint/2010/main" val="3399201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200FBCE1-667C-4830-89FB-49A8ADC334FF}" type="datetimeFigureOut">
              <a:rPr lang="pl-PL" smtClean="0"/>
              <a:t>2018-09-14</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D3CBFDB7-9EC5-4FA1-8576-65E7719A839E}" type="slidenum">
              <a:rPr lang="pl-PL" smtClean="0"/>
              <a:t>‹#›</a:t>
            </a:fld>
            <a:endParaRPr lang="pl-PL"/>
          </a:p>
        </p:txBody>
      </p:sp>
    </p:spTree>
    <p:extLst>
      <p:ext uri="{BB962C8B-B14F-4D97-AF65-F5344CB8AC3E}">
        <p14:creationId xmlns:p14="http://schemas.microsoft.com/office/powerpoint/2010/main" val="2141972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200FBCE1-667C-4830-89FB-49A8ADC334FF}" type="datetimeFigureOut">
              <a:rPr lang="pl-PL" smtClean="0"/>
              <a:t>2018-09-14</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D3CBFDB7-9EC5-4FA1-8576-65E7719A839E}" type="slidenum">
              <a:rPr lang="pl-PL" smtClean="0"/>
              <a:t>‹#›</a:t>
            </a:fld>
            <a:endParaRPr lang="pl-PL"/>
          </a:p>
        </p:txBody>
      </p:sp>
    </p:spTree>
    <p:extLst>
      <p:ext uri="{BB962C8B-B14F-4D97-AF65-F5344CB8AC3E}">
        <p14:creationId xmlns:p14="http://schemas.microsoft.com/office/powerpoint/2010/main" val="780040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200FBCE1-667C-4830-89FB-49A8ADC334FF}" type="datetimeFigureOut">
              <a:rPr lang="pl-PL" smtClean="0"/>
              <a:t>2018-09-14</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D3CBFDB7-9EC5-4FA1-8576-65E7719A839E}" type="slidenum">
              <a:rPr lang="pl-PL" smtClean="0"/>
              <a:t>‹#›</a:t>
            </a:fld>
            <a:endParaRPr lang="pl-PL"/>
          </a:p>
        </p:txBody>
      </p:sp>
    </p:spTree>
    <p:extLst>
      <p:ext uri="{BB962C8B-B14F-4D97-AF65-F5344CB8AC3E}">
        <p14:creationId xmlns:p14="http://schemas.microsoft.com/office/powerpoint/2010/main" val="1188054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200FBCE1-667C-4830-89FB-49A8ADC334FF}" type="datetimeFigureOut">
              <a:rPr lang="pl-PL" smtClean="0"/>
              <a:t>2018-09-14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D3CBFDB7-9EC5-4FA1-8576-65E7719A839E}" type="slidenum">
              <a:rPr lang="pl-PL" smtClean="0"/>
              <a:t>‹#›</a:t>
            </a:fld>
            <a:endParaRPr lang="pl-PL"/>
          </a:p>
        </p:txBody>
      </p:sp>
    </p:spTree>
    <p:extLst>
      <p:ext uri="{BB962C8B-B14F-4D97-AF65-F5344CB8AC3E}">
        <p14:creationId xmlns:p14="http://schemas.microsoft.com/office/powerpoint/2010/main" val="4232813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200FBCE1-667C-4830-89FB-49A8ADC334FF}" type="datetimeFigureOut">
              <a:rPr lang="pl-PL" smtClean="0"/>
              <a:t>2018-09-14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D3CBFDB7-9EC5-4FA1-8576-65E7719A839E}" type="slidenum">
              <a:rPr lang="pl-PL" smtClean="0"/>
              <a:t>‹#›</a:t>
            </a:fld>
            <a:endParaRPr lang="pl-PL"/>
          </a:p>
        </p:txBody>
      </p:sp>
    </p:spTree>
    <p:extLst>
      <p:ext uri="{BB962C8B-B14F-4D97-AF65-F5344CB8AC3E}">
        <p14:creationId xmlns:p14="http://schemas.microsoft.com/office/powerpoint/2010/main" val="1832413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0FBCE1-667C-4830-89FB-49A8ADC334FF}" type="datetimeFigureOut">
              <a:rPr lang="pl-PL" smtClean="0"/>
              <a:t>2018-09-14</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CBFDB7-9EC5-4FA1-8576-65E7719A839E}" type="slidenum">
              <a:rPr lang="pl-PL" smtClean="0"/>
              <a:t>‹#›</a:t>
            </a:fld>
            <a:endParaRPr lang="pl-PL"/>
          </a:p>
        </p:txBody>
      </p:sp>
    </p:spTree>
    <p:extLst>
      <p:ext uri="{BB962C8B-B14F-4D97-AF65-F5344CB8AC3E}">
        <p14:creationId xmlns:p14="http://schemas.microsoft.com/office/powerpoint/2010/main" val="779072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755576" y="2564904"/>
            <a:ext cx="7772400" cy="1470025"/>
          </a:xfrm>
        </p:spPr>
        <p:txBody>
          <a:bodyPr>
            <a:noAutofit/>
          </a:bodyPr>
          <a:lstStyle/>
          <a:p>
            <a:r>
              <a:rPr lang="pl-PL" sz="3200" b="1" dirty="0" smtClean="0"/>
              <a:t>Pragnienie </a:t>
            </a:r>
            <a:r>
              <a:rPr lang="pl-PL" sz="3200" b="1" dirty="0"/>
              <a:t>wolności i walka z </a:t>
            </a:r>
            <a:r>
              <a:rPr lang="pl-PL" sz="3200" b="1" dirty="0" smtClean="0"/>
              <a:t>totalitaryzmem</a:t>
            </a:r>
            <a:br>
              <a:rPr lang="pl-PL" sz="3200" b="1" dirty="0" smtClean="0"/>
            </a:br>
            <a:r>
              <a:rPr lang="pl-PL" sz="3200" b="1" dirty="0"/>
              <a:t>– problem antysemityzmu w UE </a:t>
            </a:r>
            <a:r>
              <a:rPr lang="pl-PL" sz="3200" b="1" dirty="0" smtClean="0"/>
              <a:t> </a:t>
            </a:r>
            <a:endParaRPr lang="pl-PL" sz="3200" dirty="0"/>
          </a:p>
        </p:txBody>
      </p:sp>
      <p:sp>
        <p:nvSpPr>
          <p:cNvPr id="3" name="Podtytuł 2"/>
          <p:cNvSpPr>
            <a:spLocks noGrp="1"/>
          </p:cNvSpPr>
          <p:nvPr>
            <p:ph type="subTitle" idx="1"/>
          </p:nvPr>
        </p:nvSpPr>
        <p:spPr>
          <a:xfrm>
            <a:off x="251520" y="5733256"/>
            <a:ext cx="8784976" cy="1752600"/>
          </a:xfrm>
        </p:spPr>
        <p:txBody>
          <a:bodyPr>
            <a:normAutofit/>
          </a:bodyPr>
          <a:lstStyle/>
          <a:p>
            <a:r>
              <a:rPr lang="pl-PL" sz="1400" dirty="0" smtClean="0"/>
              <a:t>Projekt „For the </a:t>
            </a:r>
            <a:r>
              <a:rPr lang="pl-PL" sz="1400" dirty="0" err="1" smtClean="0"/>
              <a:t>Future</a:t>
            </a:r>
            <a:r>
              <a:rPr lang="pl-PL" sz="1400" dirty="0" smtClean="0"/>
              <a:t>” współfinansowany w ramach unijnego programu „Europa </a:t>
            </a:r>
            <a:r>
              <a:rPr lang="pl-PL" sz="1400" dirty="0"/>
              <a:t>dla </a:t>
            </a:r>
            <a:r>
              <a:rPr lang="pl-PL" sz="1400" dirty="0" smtClean="0"/>
              <a:t>Obywateli”</a:t>
            </a:r>
          </a:p>
          <a:p>
            <a:r>
              <a:rPr lang="pl-PL" sz="1400" dirty="0" smtClean="0"/>
              <a:t> </a:t>
            </a:r>
            <a:r>
              <a:rPr lang="pl-PL" sz="1400" dirty="0"/>
              <a:t>– Komponent 2. Demokratyczne zaangażowanie i uczestnictwo </a:t>
            </a:r>
            <a:r>
              <a:rPr lang="pl-PL" sz="1400" dirty="0" smtClean="0"/>
              <a:t>obywatelskie </a:t>
            </a:r>
          </a:p>
          <a:p>
            <a:r>
              <a:rPr lang="pl-PL" sz="1400" dirty="0" smtClean="0"/>
              <a:t>DZIAŁANIE </a:t>
            </a:r>
            <a:r>
              <a:rPr lang="pl-PL" sz="1400" dirty="0"/>
              <a:t>2.1 Partnerstwo miast</a:t>
            </a:r>
          </a:p>
          <a:p>
            <a:endParaRPr lang="pl-PL" b="1" dirty="0" smtClean="0"/>
          </a:p>
          <a:p>
            <a:endParaRPr lang="pl-PL"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548680"/>
            <a:ext cx="490215" cy="567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E:\tom-server\WNIOSKI I PROJEKTY\TOWN TWINNING 2008, 2009, 2010\TT 2018\do wykorzystania robocze\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71683"/>
            <a:ext cx="2088232" cy="1475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3616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pl-PL" dirty="0" smtClean="0"/>
              <a:t>Żydzi w Europie, lata 30. XX wieku (Jewish Virtual Library)</a:t>
            </a:r>
          </a:p>
        </p:txBody>
      </p:sp>
      <p:pic>
        <p:nvPicPr>
          <p:cNvPr id="7171" name="Picture 2" descr="http://www.jewishvirtuallibrary.org/jsource/images/jewpo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75" y="1628775"/>
            <a:ext cx="7559675"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3626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pPr eaLnBrk="1" hangingPunct="1"/>
            <a:r>
              <a:rPr lang="pl-PL" altLang="pl-PL" sz="2800" smtClean="0"/>
              <a:t>Liczba ofiar Zagłady w poszczególnych krajach wg przedwojennych granic (Żydowskie Muzeum Galicja, Mémorial de la Shoah)</a:t>
            </a:r>
          </a:p>
        </p:txBody>
      </p:sp>
      <p:pic>
        <p:nvPicPr>
          <p:cNvPr id="12291" name="Content Placeholder 3" descr="zaglada ofiary.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258888" y="1657350"/>
            <a:ext cx="6408737" cy="5002213"/>
          </a:xfrm>
        </p:spPr>
      </p:pic>
    </p:spTree>
    <p:extLst>
      <p:ext uri="{BB962C8B-B14F-4D97-AF65-F5344CB8AC3E}">
        <p14:creationId xmlns:p14="http://schemas.microsoft.com/office/powerpoint/2010/main" val="3937826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150"/>
            <a:ext cx="8229600" cy="5434013"/>
          </a:xfrm>
        </p:spPr>
        <p:txBody>
          <a:bodyPr>
            <a:normAutofit fontScale="92500" lnSpcReduction="10000"/>
          </a:bodyPr>
          <a:lstStyle/>
          <a:p>
            <a:pPr>
              <a:buFont typeface="Arial" charset="0"/>
              <a:buNone/>
              <a:defRPr/>
            </a:pPr>
            <a:r>
              <a:rPr lang="pl-PL" i="1" dirty="0" smtClean="0"/>
              <a:t>	Jestem ocalonym z Zagłady i należę do pokolenia, które odchodzi. W krótkim czasie to pokolenie zniknie zupełnie. Ale nasze przesłanie musi przetrwać przez kolejne pokolenia: nieważne, kim jesteś, Żydem, chrześcijaninem, muzułmaninem, kimkolwiek. To może zdarzyć się tobie, w zależności, kto w danym momencie dojdzie do władzy. Nie pozwól na to, wiedz, co się dzieje na świecie i  nie udawaj, że nie widzisz, nie myśl, że to się nie powtórzy.</a:t>
            </a:r>
            <a:endParaRPr lang="pl-PL" dirty="0" smtClean="0"/>
          </a:p>
          <a:p>
            <a:pPr>
              <a:buFont typeface="Arial" charset="0"/>
              <a:buNone/>
              <a:defRPr/>
            </a:pPr>
            <a:endParaRPr lang="pl-PL" b="1" dirty="0" smtClean="0"/>
          </a:p>
          <a:p>
            <a:pPr algn="r">
              <a:buFont typeface="Arial" charset="0"/>
              <a:buNone/>
              <a:defRPr/>
            </a:pPr>
            <a:r>
              <a:rPr lang="pl-PL" sz="2600" dirty="0" smtClean="0"/>
              <a:t>Mark </a:t>
            </a:r>
            <a:r>
              <a:rPr lang="pl-PL" sz="2600" dirty="0" err="1" smtClean="0"/>
              <a:t>Schonwetter</a:t>
            </a:r>
            <a:r>
              <a:rPr lang="pl-PL" sz="2600" dirty="0" smtClean="0"/>
              <a:t>, Ocalony z Zagłady</a:t>
            </a:r>
            <a:endParaRPr lang="pl-PL" sz="2600" dirty="0"/>
          </a:p>
        </p:txBody>
      </p:sp>
    </p:spTree>
    <p:extLst>
      <p:ext uri="{BB962C8B-B14F-4D97-AF65-F5344CB8AC3E}">
        <p14:creationId xmlns:p14="http://schemas.microsoft.com/office/powerpoint/2010/main" val="473242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76672"/>
            <a:ext cx="8229600" cy="5649491"/>
          </a:xfrm>
        </p:spPr>
        <p:txBody>
          <a:bodyPr>
            <a:normAutofit fontScale="92500"/>
          </a:bodyPr>
          <a:lstStyle/>
          <a:p>
            <a:pPr marL="0" indent="0">
              <a:buNone/>
            </a:pPr>
            <a:r>
              <a:rPr lang="pl-PL" dirty="0" smtClean="0"/>
              <a:t>Podstawy społeczeństwa obywatelskiego i odpowiedzialność za nie wyłoniły się z załamania cywilizacji. Chodzi o nowe pojęcie godności, które objawiło się w wyniku jej destrukcji po Holokauście – żydowskie ofiary nie tylko prześladowano i wykluczano, lecz odmówiono im też podstawowej ludzkiej solidarności, gdy naziści potraktowali ich jak liczby, przedmioty, a w końcu jak surowiec. Z tej przyczyny pozytywne doświadczenie godności ludzkiej wynika z doświadczenia jej zniszczenia.</a:t>
            </a:r>
          </a:p>
          <a:p>
            <a:pPr marL="0" indent="0">
              <a:buNone/>
            </a:pPr>
            <a:endParaRPr lang="pl-PL" dirty="0" smtClean="0"/>
          </a:p>
          <a:p>
            <a:pPr marL="0" indent="0" algn="r">
              <a:buNone/>
            </a:pPr>
            <a:r>
              <a:rPr lang="pl-PL" sz="2400" dirty="0" err="1" smtClean="0"/>
              <a:t>Aleida</a:t>
            </a:r>
            <a:r>
              <a:rPr lang="pl-PL" sz="2400" dirty="0" smtClean="0"/>
              <a:t> </a:t>
            </a:r>
            <a:r>
              <a:rPr lang="pl-PL" sz="2400" dirty="0" err="1" smtClean="0"/>
              <a:t>Assman</a:t>
            </a:r>
            <a:r>
              <a:rPr lang="pl-PL" sz="2400" dirty="0" smtClean="0"/>
              <a:t>, </a:t>
            </a:r>
            <a:r>
              <a:rPr lang="pl-PL" sz="2400" i="1" dirty="0" smtClean="0"/>
              <a:t>Między historią a pamięcią</a:t>
            </a:r>
            <a:r>
              <a:rPr lang="pl-PL" sz="2400" dirty="0" smtClean="0"/>
              <a:t>, s. 15</a:t>
            </a:r>
            <a:endParaRPr lang="pl-PL" dirty="0" smtClean="0"/>
          </a:p>
        </p:txBody>
      </p:sp>
    </p:spTree>
    <p:extLst>
      <p:ext uri="{BB962C8B-B14F-4D97-AF65-F5344CB8AC3E}">
        <p14:creationId xmlns:p14="http://schemas.microsoft.com/office/powerpoint/2010/main" val="86875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04664"/>
            <a:ext cx="8229600" cy="5721499"/>
          </a:xfrm>
        </p:spPr>
        <p:txBody>
          <a:bodyPr/>
          <a:lstStyle/>
          <a:p>
            <a:pPr marL="0" indent="0">
              <a:buNone/>
            </a:pPr>
            <a:r>
              <a:rPr lang="pl-PL" dirty="0" smtClean="0"/>
              <a:t>…na pytanie o wspólny europejski punkt odniesienia w przeszłości możliwa jest tylko jedna odpowiedź: Holokaust. Miejsce, na którym rozegrało się to załamanie cywilizacji, obejmuje całą Europę; zbrodni Holokaustu dokonano nie w Auschwitz, lecz w całej Europie: „Auschwitz dotyka przede wszystkim – pisze Dan Diner – pamięci Żydów i Niemców. Ale w orbitę zdarzeń wciągnięte zostały też inne europejskie pamięci”.</a:t>
            </a:r>
          </a:p>
          <a:p>
            <a:pPr marL="0" indent="0">
              <a:buNone/>
            </a:pPr>
            <a:endParaRPr lang="pl-PL" dirty="0"/>
          </a:p>
          <a:p>
            <a:pPr marL="0" lvl="0" indent="0" algn="r">
              <a:buNone/>
            </a:pPr>
            <a:r>
              <a:rPr lang="pl-PL" sz="2200" dirty="0" err="1">
                <a:solidFill>
                  <a:prstClr val="black"/>
                </a:solidFill>
              </a:rPr>
              <a:t>Aleida</a:t>
            </a:r>
            <a:r>
              <a:rPr lang="pl-PL" sz="2200" dirty="0">
                <a:solidFill>
                  <a:prstClr val="black"/>
                </a:solidFill>
              </a:rPr>
              <a:t> </a:t>
            </a:r>
            <a:r>
              <a:rPr lang="pl-PL" sz="2200" dirty="0" err="1">
                <a:solidFill>
                  <a:prstClr val="black"/>
                </a:solidFill>
              </a:rPr>
              <a:t>Assman</a:t>
            </a:r>
            <a:r>
              <a:rPr lang="pl-PL" sz="2200" dirty="0">
                <a:solidFill>
                  <a:prstClr val="black"/>
                </a:solidFill>
              </a:rPr>
              <a:t>, </a:t>
            </a:r>
            <a:r>
              <a:rPr lang="pl-PL" sz="2200" i="1" dirty="0">
                <a:solidFill>
                  <a:prstClr val="black"/>
                </a:solidFill>
              </a:rPr>
              <a:t>Między historią a pamięcią</a:t>
            </a:r>
            <a:r>
              <a:rPr lang="pl-PL" sz="2200" dirty="0">
                <a:solidFill>
                  <a:prstClr val="black"/>
                </a:solidFill>
              </a:rPr>
              <a:t>, s. </a:t>
            </a:r>
            <a:r>
              <a:rPr lang="pl-PL" sz="2200" dirty="0" smtClean="0">
                <a:solidFill>
                  <a:prstClr val="black"/>
                </a:solidFill>
              </a:rPr>
              <a:t>283</a:t>
            </a:r>
            <a:endParaRPr lang="pl-PL" sz="3000" dirty="0">
              <a:solidFill>
                <a:prstClr val="black"/>
              </a:solidFill>
            </a:endParaRPr>
          </a:p>
          <a:p>
            <a:pPr marL="0" indent="0">
              <a:buNone/>
            </a:pPr>
            <a:endParaRPr lang="pl-PL" dirty="0"/>
          </a:p>
        </p:txBody>
      </p:sp>
    </p:spTree>
    <p:extLst>
      <p:ext uri="{BB962C8B-B14F-4D97-AF65-F5344CB8AC3E}">
        <p14:creationId xmlns:p14="http://schemas.microsoft.com/office/powerpoint/2010/main" val="2205870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noAutofit/>
          </a:bodyPr>
          <a:lstStyle/>
          <a:p>
            <a:pPr algn="ctr"/>
            <a:r>
              <a:rPr lang="pl-PL" sz="4000" b="1" dirty="0" smtClean="0">
                <a:latin typeface="Calibri" pitchFamily="34" charset="0"/>
              </a:rPr>
              <a:t>„Piramida nienawiści” </a:t>
            </a:r>
            <a:br>
              <a:rPr lang="pl-PL" sz="4000" b="1" dirty="0" smtClean="0">
                <a:latin typeface="Calibri" pitchFamily="34" charset="0"/>
              </a:rPr>
            </a:br>
            <a:r>
              <a:rPr lang="pl-PL" sz="4000" b="1" dirty="0" smtClean="0">
                <a:latin typeface="Calibri" pitchFamily="34" charset="0"/>
              </a:rPr>
              <a:t> Gordona Allporta</a:t>
            </a:r>
            <a:endParaRPr lang="pl-PL" sz="4000" dirty="0"/>
          </a:p>
        </p:txBody>
      </p:sp>
      <p:pic>
        <p:nvPicPr>
          <p:cNvPr id="1026" name="Picture 2" descr="http://rownosc.info/media/uploads/ksenofobia.jpg"/>
          <p:cNvPicPr>
            <a:picLocks noChangeAspect="1" noChangeArrowheads="1"/>
          </p:cNvPicPr>
          <p:nvPr/>
        </p:nvPicPr>
        <p:blipFill>
          <a:blip r:embed="rId2" cstate="print"/>
          <a:srcRect/>
          <a:stretch>
            <a:fillRect/>
          </a:stretch>
        </p:blipFill>
        <p:spPr bwMode="auto">
          <a:xfrm>
            <a:off x="1571604" y="1643050"/>
            <a:ext cx="5715040" cy="4337404"/>
          </a:xfrm>
          <a:prstGeom prst="rect">
            <a:avLst/>
          </a:prstGeom>
          <a:noFill/>
        </p:spPr>
      </p:pic>
    </p:spTree>
    <p:extLst>
      <p:ext uri="{BB962C8B-B14F-4D97-AF65-F5344CB8AC3E}">
        <p14:creationId xmlns:p14="http://schemas.microsoft.com/office/powerpoint/2010/main" val="26061059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Stadia Holokaustu</a:t>
            </a:r>
            <a:endParaRPr lang="pl-PL" dirty="0"/>
          </a:p>
        </p:txBody>
      </p:sp>
      <p:sp>
        <p:nvSpPr>
          <p:cNvPr id="3" name="Symbol zastępczy zawartości 2"/>
          <p:cNvSpPr>
            <a:spLocks noGrp="1"/>
          </p:cNvSpPr>
          <p:nvPr>
            <p:ph idx="1"/>
          </p:nvPr>
        </p:nvSpPr>
        <p:spPr/>
        <p:txBody>
          <a:bodyPr>
            <a:normAutofit lnSpcReduction="10000"/>
          </a:bodyPr>
          <a:lstStyle/>
          <a:p>
            <a:pPr marL="0" indent="0">
              <a:buNone/>
            </a:pPr>
            <a:r>
              <a:rPr lang="pl-PL" b="1" dirty="0" smtClean="0"/>
              <a:t>Słowa </a:t>
            </a:r>
            <a:r>
              <a:rPr lang="pl-PL" dirty="0" smtClean="0"/>
              <a:t>– nienawistne komentarze, artykuły, propagandowe publikacje, plakaty, filmy;</a:t>
            </a:r>
          </a:p>
          <a:p>
            <a:pPr marL="0" indent="0">
              <a:buNone/>
            </a:pPr>
            <a:r>
              <a:rPr lang="pl-PL" b="1" dirty="0" smtClean="0"/>
              <a:t>Wykluczenie i dyskryminacja </a:t>
            </a:r>
            <a:r>
              <a:rPr lang="pl-PL" dirty="0" smtClean="0"/>
              <a:t>– odbieranie praw obywatelskich, pozbawianie pracy i majątku;</a:t>
            </a:r>
          </a:p>
          <a:p>
            <a:pPr marL="0" indent="0">
              <a:buNone/>
            </a:pPr>
            <a:r>
              <a:rPr lang="pl-PL" b="1" dirty="0" smtClean="0"/>
              <a:t>Przemoc fizyczna</a:t>
            </a:r>
            <a:r>
              <a:rPr lang="pl-PL" dirty="0" smtClean="0"/>
              <a:t> – pobicia, niszczenie własności;</a:t>
            </a:r>
          </a:p>
          <a:p>
            <a:pPr marL="0" indent="0">
              <a:buNone/>
            </a:pPr>
            <a:r>
              <a:rPr lang="pl-PL" b="1" dirty="0" smtClean="0"/>
              <a:t>Izolacja</a:t>
            </a:r>
            <a:r>
              <a:rPr lang="pl-PL" dirty="0" smtClean="0"/>
              <a:t> – zamknięcie w gettach;</a:t>
            </a:r>
          </a:p>
          <a:p>
            <a:pPr marL="0" indent="0">
              <a:buNone/>
            </a:pPr>
            <a:r>
              <a:rPr lang="pl-PL" b="1" dirty="0" smtClean="0"/>
              <a:t>Ludobójstwo</a:t>
            </a:r>
            <a:r>
              <a:rPr lang="pl-PL" dirty="0" smtClean="0"/>
              <a:t> – masowe, zaplanowane, systematyczne mordowanie.</a:t>
            </a:r>
          </a:p>
          <a:p>
            <a:pPr marL="0" indent="0">
              <a:buNone/>
            </a:pPr>
            <a:endParaRPr lang="pl-PL" dirty="0"/>
          </a:p>
        </p:txBody>
      </p:sp>
    </p:spTree>
    <p:extLst>
      <p:ext uri="{BB962C8B-B14F-4D97-AF65-F5344CB8AC3E}">
        <p14:creationId xmlns:p14="http://schemas.microsoft.com/office/powerpoint/2010/main" val="2285953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548680"/>
            <a:ext cx="8229600" cy="5577483"/>
          </a:xfrm>
        </p:spPr>
        <p:txBody>
          <a:bodyPr>
            <a:normAutofit/>
          </a:bodyPr>
          <a:lstStyle/>
          <a:p>
            <a:pPr marL="0" indent="0">
              <a:buNone/>
            </a:pPr>
            <a:r>
              <a:rPr lang="pl-PL" sz="2400" b="1" dirty="0">
                <a:solidFill>
                  <a:prstClr val="black"/>
                </a:solidFill>
              </a:rPr>
              <a:t>Efekt jednorodności grupy obcej </a:t>
            </a:r>
            <a:r>
              <a:rPr lang="pl-PL" sz="2400" dirty="0">
                <a:solidFill>
                  <a:prstClr val="black"/>
                </a:solidFill>
              </a:rPr>
              <a:t>– polega na tendencji do spostrzegania grup obcych jako jednorodnych i </a:t>
            </a:r>
            <a:r>
              <a:rPr lang="pl-PL" sz="2400" u="sng" dirty="0">
                <a:solidFill>
                  <a:prstClr val="black"/>
                </a:solidFill>
              </a:rPr>
              <a:t>generalizacji oceny </a:t>
            </a:r>
            <a:r>
              <a:rPr lang="pl-PL" sz="2400" dirty="0">
                <a:solidFill>
                  <a:prstClr val="black"/>
                </a:solidFill>
              </a:rPr>
              <a:t>konkretnej osoby na całą grupę </a:t>
            </a:r>
            <a:r>
              <a:rPr lang="pl-PL" sz="2400" dirty="0" smtClean="0">
                <a:solidFill>
                  <a:prstClr val="black"/>
                </a:solidFill>
              </a:rPr>
              <a:t>(na </a:t>
            </a:r>
            <a:r>
              <a:rPr lang="pl-PL" sz="2400" dirty="0">
                <a:solidFill>
                  <a:prstClr val="black"/>
                </a:solidFill>
              </a:rPr>
              <a:t>zasadzie „Wszyscy oni tacy są”). Powoduje to także częstsze mylenie ze sobą członków grup innych niż własna. Efekt jednorodności grupy obcej wynika </a:t>
            </a:r>
            <a:r>
              <a:rPr lang="pl-PL" sz="2400" u="sng" dirty="0">
                <a:solidFill>
                  <a:prstClr val="black"/>
                </a:solidFill>
              </a:rPr>
              <a:t>z ignorancji</a:t>
            </a:r>
            <a:r>
              <a:rPr lang="pl-PL" sz="2400" dirty="0">
                <a:solidFill>
                  <a:prstClr val="black"/>
                </a:solidFill>
              </a:rPr>
              <a:t>, to znaczy niskiej znajomości grupy i ze skłonności do wyżej wspomnianej generalizacji jednostki na grupę – przypisywania cech pojedynczej poznanej osoby wszystkim osobom z grupy. Zjawisko to towarzyszy spostrzeganiu zarówno dobrze znanych grup, </a:t>
            </a:r>
            <a:r>
              <a:rPr lang="pl-PL" sz="2400" dirty="0" smtClean="0">
                <a:solidFill>
                  <a:prstClr val="black"/>
                </a:solidFill>
              </a:rPr>
              <a:t>jak </a:t>
            </a:r>
            <a:r>
              <a:rPr lang="pl-PL" sz="2400" dirty="0">
                <a:solidFill>
                  <a:prstClr val="black"/>
                </a:solidFill>
              </a:rPr>
              <a:t>i grup o charakterze sytuacyjnym, kiedy podział opiera się na zupełnie nieistotnych przesłankach.</a:t>
            </a:r>
            <a:endParaRPr lang="pl-PL" sz="2400" dirty="0" smtClean="0">
              <a:solidFill>
                <a:prstClr val="black"/>
              </a:solidFill>
            </a:endParaRPr>
          </a:p>
          <a:p>
            <a:pPr marL="0" indent="0">
              <a:buNone/>
            </a:pPr>
            <a:endParaRPr lang="pl-PL" sz="2000" dirty="0">
              <a:solidFill>
                <a:prstClr val="black"/>
              </a:solidFill>
            </a:endParaRPr>
          </a:p>
          <a:p>
            <a:pPr marL="0" indent="0">
              <a:buNone/>
            </a:pPr>
            <a:r>
              <a:rPr lang="pl-PL" sz="2000" dirty="0" smtClean="0">
                <a:solidFill>
                  <a:prstClr val="black"/>
                </a:solidFill>
              </a:rPr>
              <a:t>Źródło</a:t>
            </a:r>
            <a:r>
              <a:rPr lang="pl-PL" sz="2000" dirty="0">
                <a:solidFill>
                  <a:prstClr val="black"/>
                </a:solidFill>
              </a:rPr>
              <a:t>: http://kanonpojecpsychologicznych.pl</a:t>
            </a:r>
            <a:endParaRPr lang="pl-PL" dirty="0"/>
          </a:p>
        </p:txBody>
      </p:sp>
    </p:spTree>
    <p:extLst>
      <p:ext uri="{BB962C8B-B14F-4D97-AF65-F5344CB8AC3E}">
        <p14:creationId xmlns:p14="http://schemas.microsoft.com/office/powerpoint/2010/main" val="2628499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Dehumanizacja ofiar</a:t>
            </a:r>
            <a:endParaRPr lang="pl-PL" dirty="0"/>
          </a:p>
        </p:txBody>
      </p:sp>
      <p:sp>
        <p:nvSpPr>
          <p:cNvPr id="3" name="Symbol zastępczy zawartości 2"/>
          <p:cNvSpPr>
            <a:spLocks noGrp="1"/>
          </p:cNvSpPr>
          <p:nvPr>
            <p:ph idx="1"/>
          </p:nvPr>
        </p:nvSpPr>
        <p:spPr/>
        <p:txBody>
          <a:bodyPr>
            <a:normAutofit/>
          </a:bodyPr>
          <a:lstStyle/>
          <a:p>
            <a:r>
              <a:rPr lang="pl-PL" dirty="0" smtClean="0"/>
              <a:t>Dehumanizacja ofiar – polega na wyłączeniu grupy ludzi spod obowiązujących norm moralnych w celu uzasadniania stosowania wobec nich agresji. Zakaz krzywdzenia innego człowieka jest powszechny w wielu systemach etycznych, stąd wynika dehumanizacja ofiar stosowana przez totalitarne ideologie.</a:t>
            </a:r>
          </a:p>
          <a:p>
            <a:endParaRPr lang="pl-PL" dirty="0"/>
          </a:p>
          <a:p>
            <a:pPr marL="0" indent="0">
              <a:buNone/>
            </a:pPr>
            <a:r>
              <a:rPr lang="pl-PL" sz="2200" dirty="0" smtClean="0"/>
              <a:t>Źródło: http://kanonpojecpsychologicznych.pl/</a:t>
            </a:r>
            <a:endParaRPr lang="pl-PL" sz="2200" dirty="0"/>
          </a:p>
        </p:txBody>
      </p:sp>
    </p:spTree>
    <p:extLst>
      <p:ext uri="{BB962C8B-B14F-4D97-AF65-F5344CB8AC3E}">
        <p14:creationId xmlns:p14="http://schemas.microsoft.com/office/powerpoint/2010/main" val="849555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Obwinianie ofiary</a:t>
            </a:r>
            <a:endParaRPr lang="pl-PL" dirty="0"/>
          </a:p>
        </p:txBody>
      </p:sp>
      <p:sp>
        <p:nvSpPr>
          <p:cNvPr id="3" name="Symbol zastępczy zawartości 2"/>
          <p:cNvSpPr>
            <a:spLocks noGrp="1"/>
          </p:cNvSpPr>
          <p:nvPr>
            <p:ph idx="1"/>
          </p:nvPr>
        </p:nvSpPr>
        <p:spPr/>
        <p:txBody>
          <a:bodyPr>
            <a:normAutofit fontScale="85000" lnSpcReduction="20000"/>
          </a:bodyPr>
          <a:lstStyle/>
          <a:p>
            <a:r>
              <a:rPr lang="pl-PL" dirty="0" smtClean="0"/>
              <a:t>Konfrontując się z informacjami o cierpieniu osób pod pewnymi względami podobnych do nas (ze względu na płeć, miejsce życia, wyznanie, „rasę” itp.), możemy preferować wyjaśnienia </a:t>
            </a:r>
            <a:r>
              <a:rPr lang="pl-PL" u="sng" dirty="0" smtClean="0"/>
              <a:t>sugerujące sprawczy współudział poszkodowanych w działaniach wyrządzających im szkodę</a:t>
            </a:r>
            <a:r>
              <a:rPr lang="pl-PL" dirty="0" smtClean="0"/>
              <a:t>. Preferujemy więc wyjaśnienia wskazujące, że osoby doświadczające cierpienia, same w pewien sposób przyczyniły się do własnej sytuacji. Taki sposób </a:t>
            </a:r>
            <a:r>
              <a:rPr lang="pl-PL" dirty="0" err="1" smtClean="0"/>
              <a:t>atrybuowania</a:t>
            </a:r>
            <a:r>
              <a:rPr lang="pl-PL" dirty="0" smtClean="0"/>
              <a:t> określany jest w psychologii społecznej mianem „</a:t>
            </a:r>
            <a:r>
              <a:rPr lang="pl-PL" u="sng" dirty="0" smtClean="0"/>
              <a:t>wiary w sprawiedliwy świat”</a:t>
            </a:r>
            <a:r>
              <a:rPr lang="pl-PL" dirty="0" smtClean="0"/>
              <a:t>.</a:t>
            </a:r>
          </a:p>
          <a:p>
            <a:pPr marL="0" indent="0">
              <a:buNone/>
            </a:pPr>
            <a:endParaRPr lang="pl-PL" sz="1900" dirty="0" smtClean="0"/>
          </a:p>
          <a:p>
            <a:pPr marL="0" indent="0">
              <a:buNone/>
            </a:pPr>
            <a:r>
              <a:rPr lang="pl-PL" sz="1900" dirty="0" smtClean="0"/>
              <a:t>Źródło: http://psychologiarozwojuosobistego.blogspot.com</a:t>
            </a:r>
            <a:endParaRPr lang="pl-PL" sz="1900" dirty="0"/>
          </a:p>
        </p:txBody>
      </p:sp>
    </p:spTree>
    <p:extLst>
      <p:ext uri="{BB962C8B-B14F-4D97-AF65-F5344CB8AC3E}">
        <p14:creationId xmlns:p14="http://schemas.microsoft.com/office/powerpoint/2010/main" val="2319579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764704"/>
            <a:ext cx="8229600" cy="5361459"/>
          </a:xfrm>
        </p:spPr>
        <p:txBody>
          <a:bodyPr/>
          <a:lstStyle/>
          <a:p>
            <a:pPr marL="0" indent="0">
              <a:buNone/>
            </a:pPr>
            <a:r>
              <a:rPr lang="pl-PL" dirty="0" smtClean="0"/>
              <a:t>„W odniesieniu do pamięci Europa nadal jest podzielonym kontynentem. Po rozszerzeniu granica dzieląca wcześniej UE od państw wschodnioeuropejskich przebiega w jej wnętrzu”. Nad tą podzieloną pamięcią ciążą dwa punkty zapalne: Holokaust i Gułag. Napięcie między nimi stanowi przeszkodę na drodze ku powstaniu europejskiej kultury pamięci.</a:t>
            </a:r>
          </a:p>
          <a:p>
            <a:pPr marL="0" indent="0">
              <a:buNone/>
            </a:pPr>
            <a:endParaRPr lang="pl-PL" dirty="0"/>
          </a:p>
          <a:p>
            <a:pPr marL="0" lvl="0" indent="0" algn="r">
              <a:buNone/>
            </a:pPr>
            <a:r>
              <a:rPr lang="pl-PL" sz="2200" dirty="0" err="1">
                <a:solidFill>
                  <a:prstClr val="black"/>
                </a:solidFill>
              </a:rPr>
              <a:t>Aleida</a:t>
            </a:r>
            <a:r>
              <a:rPr lang="pl-PL" sz="2200" dirty="0">
                <a:solidFill>
                  <a:prstClr val="black"/>
                </a:solidFill>
              </a:rPr>
              <a:t> </a:t>
            </a:r>
            <a:r>
              <a:rPr lang="pl-PL" sz="2200" dirty="0" err="1">
                <a:solidFill>
                  <a:prstClr val="black"/>
                </a:solidFill>
              </a:rPr>
              <a:t>Assman</a:t>
            </a:r>
            <a:r>
              <a:rPr lang="pl-PL" sz="2200" dirty="0">
                <a:solidFill>
                  <a:prstClr val="black"/>
                </a:solidFill>
              </a:rPr>
              <a:t>, </a:t>
            </a:r>
            <a:r>
              <a:rPr lang="pl-PL" sz="2200" i="1" dirty="0">
                <a:solidFill>
                  <a:prstClr val="black"/>
                </a:solidFill>
              </a:rPr>
              <a:t>Między historią a pamięcią</a:t>
            </a:r>
            <a:r>
              <a:rPr lang="pl-PL" sz="2200" dirty="0">
                <a:solidFill>
                  <a:prstClr val="black"/>
                </a:solidFill>
              </a:rPr>
              <a:t>, s. </a:t>
            </a:r>
            <a:r>
              <a:rPr lang="pl-PL" sz="2200" dirty="0" smtClean="0">
                <a:solidFill>
                  <a:prstClr val="black"/>
                </a:solidFill>
              </a:rPr>
              <a:t>289</a:t>
            </a:r>
            <a:endParaRPr lang="pl-PL" sz="3000" dirty="0">
              <a:solidFill>
                <a:prstClr val="black"/>
              </a:solidFill>
            </a:endParaRPr>
          </a:p>
          <a:p>
            <a:pPr marL="0" indent="0">
              <a:buNone/>
            </a:pPr>
            <a:endParaRPr lang="pl-PL" dirty="0"/>
          </a:p>
        </p:txBody>
      </p:sp>
    </p:spTree>
    <p:extLst>
      <p:ext uri="{BB962C8B-B14F-4D97-AF65-F5344CB8AC3E}">
        <p14:creationId xmlns:p14="http://schemas.microsoft.com/office/powerpoint/2010/main" val="1980487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332656"/>
            <a:ext cx="5712793" cy="6076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ole tekstowe 3"/>
          <p:cNvSpPr txBox="1"/>
          <p:nvPr/>
        </p:nvSpPr>
        <p:spPr>
          <a:xfrm>
            <a:off x="6378918" y="6328676"/>
            <a:ext cx="2736304" cy="369332"/>
          </a:xfrm>
          <a:prstGeom prst="rect">
            <a:avLst/>
          </a:prstGeom>
          <a:noFill/>
        </p:spPr>
        <p:txBody>
          <a:bodyPr wrap="square" rtlCol="0">
            <a:spAutoFit/>
          </a:bodyPr>
          <a:lstStyle/>
          <a:p>
            <a:r>
              <a:rPr lang="pl-PL" dirty="0" smtClean="0"/>
              <a:t>www.amnesty.org.pl</a:t>
            </a:r>
            <a:endParaRPr lang="pl-PL" dirty="0"/>
          </a:p>
        </p:txBody>
      </p:sp>
    </p:spTree>
    <p:extLst>
      <p:ext uri="{BB962C8B-B14F-4D97-AF65-F5344CB8AC3E}">
        <p14:creationId xmlns:p14="http://schemas.microsoft.com/office/powerpoint/2010/main" val="1210955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476672"/>
            <a:ext cx="7463532" cy="5137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ole tekstowe 3"/>
          <p:cNvSpPr txBox="1"/>
          <p:nvPr/>
        </p:nvSpPr>
        <p:spPr>
          <a:xfrm>
            <a:off x="3491880" y="6093296"/>
            <a:ext cx="5112568" cy="369332"/>
          </a:xfrm>
          <a:prstGeom prst="rect">
            <a:avLst/>
          </a:prstGeom>
          <a:noFill/>
        </p:spPr>
        <p:txBody>
          <a:bodyPr wrap="square" rtlCol="0">
            <a:spAutoFit/>
          </a:bodyPr>
          <a:lstStyle/>
          <a:p>
            <a:r>
              <a:rPr lang="pl-PL" dirty="0" smtClean="0"/>
              <a:t>http://www.neveragaininternationalcanada.org</a:t>
            </a:r>
            <a:endParaRPr lang="pl-PL" dirty="0"/>
          </a:p>
        </p:txBody>
      </p:sp>
    </p:spTree>
    <p:extLst>
      <p:ext uri="{BB962C8B-B14F-4D97-AF65-F5344CB8AC3E}">
        <p14:creationId xmlns:p14="http://schemas.microsoft.com/office/powerpoint/2010/main" val="316635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836712"/>
            <a:ext cx="8229600" cy="5289451"/>
          </a:xfrm>
        </p:spPr>
        <p:txBody>
          <a:bodyPr>
            <a:normAutofit fontScale="92500" lnSpcReduction="10000"/>
          </a:bodyPr>
          <a:lstStyle/>
          <a:p>
            <a:pPr marL="0" indent="0">
              <a:buNone/>
            </a:pPr>
            <a:r>
              <a:rPr lang="pl-PL" dirty="0" smtClean="0"/>
              <a:t>Wskutek wymazania przez sprawców i odrzucenia przez zachodnich Europejczyków, temperatura pamięci o ofiarach stalinizmu zaczęła się podnosić, a sama pamięć przesuwać ku centrum narodowych pamięci dawnych państw bloku wschodniego. Kultywując własny status ofiary, wschodnioeuropejskie społeczeństwa oddalają się coraz bardziej od swojej europejskiej tożsamości, stają się niewrażliwe na inne ofiary i stanowią zagrożenie dla żyjących w nich mniejszości…</a:t>
            </a:r>
          </a:p>
          <a:p>
            <a:pPr marL="0" indent="0">
              <a:buNone/>
            </a:pPr>
            <a:endParaRPr lang="pl-PL" dirty="0"/>
          </a:p>
          <a:p>
            <a:pPr marL="0" lvl="0" indent="0" algn="r">
              <a:buNone/>
            </a:pPr>
            <a:r>
              <a:rPr lang="pl-PL" sz="2200" dirty="0" err="1">
                <a:solidFill>
                  <a:prstClr val="black"/>
                </a:solidFill>
              </a:rPr>
              <a:t>Aleida</a:t>
            </a:r>
            <a:r>
              <a:rPr lang="pl-PL" sz="2200" dirty="0">
                <a:solidFill>
                  <a:prstClr val="black"/>
                </a:solidFill>
              </a:rPr>
              <a:t> </a:t>
            </a:r>
            <a:r>
              <a:rPr lang="pl-PL" sz="2200" dirty="0" err="1">
                <a:solidFill>
                  <a:prstClr val="black"/>
                </a:solidFill>
              </a:rPr>
              <a:t>Assman</a:t>
            </a:r>
            <a:r>
              <a:rPr lang="pl-PL" sz="2200" dirty="0">
                <a:solidFill>
                  <a:prstClr val="black"/>
                </a:solidFill>
              </a:rPr>
              <a:t>, </a:t>
            </a:r>
            <a:r>
              <a:rPr lang="pl-PL" sz="2200" i="1" dirty="0">
                <a:solidFill>
                  <a:prstClr val="black"/>
                </a:solidFill>
              </a:rPr>
              <a:t>Między historią a pamięcią</a:t>
            </a:r>
            <a:r>
              <a:rPr lang="pl-PL" sz="2200" dirty="0">
                <a:solidFill>
                  <a:prstClr val="black"/>
                </a:solidFill>
              </a:rPr>
              <a:t>, s. </a:t>
            </a:r>
            <a:r>
              <a:rPr lang="pl-PL" sz="2200" dirty="0" smtClean="0">
                <a:solidFill>
                  <a:prstClr val="black"/>
                </a:solidFill>
              </a:rPr>
              <a:t>291</a:t>
            </a:r>
            <a:endParaRPr lang="pl-PL" sz="3000" dirty="0">
              <a:solidFill>
                <a:prstClr val="black"/>
              </a:solidFill>
            </a:endParaRPr>
          </a:p>
          <a:p>
            <a:pPr marL="0" indent="0">
              <a:buNone/>
            </a:pPr>
            <a:endParaRPr lang="pl-PL" dirty="0"/>
          </a:p>
        </p:txBody>
      </p:sp>
    </p:spTree>
    <p:extLst>
      <p:ext uri="{BB962C8B-B14F-4D97-AF65-F5344CB8AC3E}">
        <p14:creationId xmlns:p14="http://schemas.microsoft.com/office/powerpoint/2010/main" val="3697468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620688"/>
            <a:ext cx="8026818" cy="5649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ole tekstowe 3"/>
          <p:cNvSpPr txBox="1"/>
          <p:nvPr/>
        </p:nvSpPr>
        <p:spPr>
          <a:xfrm>
            <a:off x="6300192" y="5949280"/>
            <a:ext cx="2520280" cy="369332"/>
          </a:xfrm>
          <a:prstGeom prst="rect">
            <a:avLst/>
          </a:prstGeom>
          <a:noFill/>
        </p:spPr>
        <p:txBody>
          <a:bodyPr wrap="square" rtlCol="0">
            <a:spAutoFit/>
          </a:bodyPr>
          <a:lstStyle/>
          <a:p>
            <a:r>
              <a:rPr lang="pl-PL" dirty="0" smtClean="0"/>
              <a:t>www.polin.pl</a:t>
            </a:r>
            <a:endParaRPr lang="pl-PL" dirty="0"/>
          </a:p>
        </p:txBody>
      </p:sp>
    </p:spTree>
    <p:extLst>
      <p:ext uri="{BB962C8B-B14F-4D97-AF65-F5344CB8AC3E}">
        <p14:creationId xmlns:p14="http://schemas.microsoft.com/office/powerpoint/2010/main" val="1285057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ANTYSEMITYZM</a:t>
            </a:r>
            <a:endParaRPr lang="pl-PL" dirty="0"/>
          </a:p>
        </p:txBody>
      </p:sp>
      <p:sp>
        <p:nvSpPr>
          <p:cNvPr id="3" name="Symbol zastępczy zawartości 2"/>
          <p:cNvSpPr>
            <a:spLocks noGrp="1"/>
          </p:cNvSpPr>
          <p:nvPr>
            <p:ph idx="1"/>
          </p:nvPr>
        </p:nvSpPr>
        <p:spPr/>
        <p:txBody>
          <a:bodyPr/>
          <a:lstStyle/>
          <a:p>
            <a:r>
              <a:rPr lang="pl-PL" dirty="0" smtClean="0"/>
              <a:t>Antysemityzm to wrogość wobec Żydów, prześladowanie Żydów z przyczyn religijnych, społecznych, kulturowych, rasowych lub ekonomicznych oraz dyskryminacja społeczności żydowskiej. </a:t>
            </a:r>
          </a:p>
          <a:p>
            <a:r>
              <a:rPr lang="pl-PL" dirty="0" smtClean="0"/>
              <a:t>Termin antysemityzm został po raz pierwszy użyty w 1879 roku.</a:t>
            </a:r>
            <a:endParaRPr lang="pl-PL" dirty="0"/>
          </a:p>
        </p:txBody>
      </p:sp>
    </p:spTree>
    <p:extLst>
      <p:ext uri="{BB962C8B-B14F-4D97-AF65-F5344CB8AC3E}">
        <p14:creationId xmlns:p14="http://schemas.microsoft.com/office/powerpoint/2010/main" val="32151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Rozróżnienie pojęć</a:t>
            </a:r>
            <a:endParaRPr lang="pl-PL" dirty="0"/>
          </a:p>
        </p:txBody>
      </p:sp>
      <p:sp>
        <p:nvSpPr>
          <p:cNvPr id="3" name="Symbol zastępczy zawartości 2"/>
          <p:cNvSpPr>
            <a:spLocks noGrp="1"/>
          </p:cNvSpPr>
          <p:nvPr>
            <p:ph idx="1"/>
          </p:nvPr>
        </p:nvSpPr>
        <p:spPr>
          <a:xfrm>
            <a:off x="2627784" y="2276873"/>
            <a:ext cx="2952328" cy="2016224"/>
          </a:xfrm>
        </p:spPr>
        <p:txBody>
          <a:bodyPr/>
          <a:lstStyle/>
          <a:p>
            <a:r>
              <a:rPr lang="pl-PL" dirty="0" err="1" smtClean="0"/>
              <a:t>Judeofobia</a:t>
            </a:r>
            <a:endParaRPr lang="pl-PL" dirty="0" smtClean="0"/>
          </a:p>
          <a:p>
            <a:r>
              <a:rPr lang="pl-PL" dirty="0" smtClean="0"/>
              <a:t>Antyjudaizm</a:t>
            </a:r>
          </a:p>
          <a:p>
            <a:r>
              <a:rPr lang="pl-PL" dirty="0" smtClean="0"/>
              <a:t>Antysemityzm</a:t>
            </a:r>
          </a:p>
          <a:p>
            <a:pPr marL="0" indent="0">
              <a:buNone/>
            </a:pPr>
            <a:endParaRPr lang="pl-PL" dirty="0"/>
          </a:p>
        </p:txBody>
      </p:sp>
    </p:spTree>
    <p:extLst>
      <p:ext uri="{BB962C8B-B14F-4D97-AF65-F5344CB8AC3E}">
        <p14:creationId xmlns:p14="http://schemas.microsoft.com/office/powerpoint/2010/main" val="1682278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fontScale="90000"/>
          </a:bodyPr>
          <a:lstStyle/>
          <a:p>
            <a:r>
              <a:rPr lang="pl-PL" altLang="pl-PL" b="1" smtClean="0"/>
              <a:t>Kto jest Żydem?</a:t>
            </a:r>
            <a:r>
              <a:rPr lang="pl-PL" altLang="pl-PL" smtClean="0"/>
              <a:t/>
            </a:r>
            <a:br>
              <a:rPr lang="pl-PL" altLang="pl-PL" smtClean="0"/>
            </a:br>
            <a:endParaRPr lang="pl-PL" altLang="pl-PL" smtClean="0"/>
          </a:p>
        </p:txBody>
      </p:sp>
      <p:sp>
        <p:nvSpPr>
          <p:cNvPr id="3" name="Content Placeholder 2"/>
          <p:cNvSpPr>
            <a:spLocks noGrp="1"/>
          </p:cNvSpPr>
          <p:nvPr>
            <p:ph idx="1"/>
          </p:nvPr>
        </p:nvSpPr>
        <p:spPr>
          <a:xfrm>
            <a:off x="250825" y="1600200"/>
            <a:ext cx="8713788" cy="4924425"/>
          </a:xfrm>
        </p:spPr>
        <p:txBody>
          <a:bodyPr>
            <a:normAutofit fontScale="40000" lnSpcReduction="20000"/>
          </a:bodyPr>
          <a:lstStyle/>
          <a:p>
            <a:pPr>
              <a:defRPr/>
            </a:pPr>
            <a:r>
              <a:rPr lang="pl-PL" sz="4000" dirty="0" smtClean="0"/>
              <a:t>Żydem jest ten, kto urodził się z matki Żydówki.</a:t>
            </a:r>
          </a:p>
          <a:p>
            <a:pPr>
              <a:buFont typeface="Arial" charset="0"/>
              <a:buNone/>
              <a:defRPr/>
            </a:pPr>
            <a:r>
              <a:rPr lang="pl-PL" sz="4000" dirty="0" smtClean="0"/>
              <a:t>[definicja </a:t>
            </a:r>
            <a:r>
              <a:rPr lang="pl-PL" sz="4000" dirty="0" err="1" smtClean="0"/>
              <a:t>halachiczna</a:t>
            </a:r>
            <a:r>
              <a:rPr lang="pl-PL" sz="4000" dirty="0" smtClean="0"/>
              <a:t> - ortodoksyjna wykładnia żydowskiego prawa religijnego]</a:t>
            </a:r>
          </a:p>
          <a:p>
            <a:pPr>
              <a:buFont typeface="Arial" charset="0"/>
              <a:buNone/>
              <a:defRPr/>
            </a:pPr>
            <a:endParaRPr lang="pl-PL" sz="4000" dirty="0" smtClean="0"/>
          </a:p>
          <a:p>
            <a:pPr>
              <a:defRPr/>
            </a:pPr>
            <a:r>
              <a:rPr lang="pl-PL" sz="4000" dirty="0" smtClean="0"/>
              <a:t>Żydem jest ten, kto urodził się z matki Żydówki lub dokonał konwersji i nie jest wyznawcą innej religii.</a:t>
            </a:r>
          </a:p>
          <a:p>
            <a:pPr>
              <a:buFont typeface="Arial" charset="0"/>
              <a:buNone/>
              <a:defRPr/>
            </a:pPr>
            <a:r>
              <a:rPr lang="pl-PL" sz="4000" dirty="0" smtClean="0"/>
              <a:t>[podstawowa definicja przyjęta w izraelskiej ustawie zwanej „Prawem powrotu” – kryterium uzyskania obywatelstwa i osiedlenia się w Izraelu]</a:t>
            </a:r>
          </a:p>
          <a:p>
            <a:pPr>
              <a:buFont typeface="Arial" charset="0"/>
              <a:buNone/>
              <a:defRPr/>
            </a:pPr>
            <a:r>
              <a:rPr lang="pl-PL" sz="4000" dirty="0" smtClean="0"/>
              <a:t> </a:t>
            </a:r>
          </a:p>
          <a:p>
            <a:pPr>
              <a:defRPr/>
            </a:pPr>
            <a:r>
              <a:rPr lang="pl-PL" sz="4000" dirty="0" smtClean="0"/>
              <a:t>Żydem jest dziecko lub wnuk Żyda, jeśli nie dokonał konwersji i nie jest wyznawcą innej religii.</a:t>
            </a:r>
          </a:p>
          <a:p>
            <a:pPr>
              <a:buFont typeface="Arial" charset="0"/>
              <a:buNone/>
              <a:defRPr/>
            </a:pPr>
            <a:r>
              <a:rPr lang="pl-PL" sz="4000" dirty="0" smtClean="0"/>
              <a:t>[nowelizacja „Prawa powrotu” obejmująca tych, którzy byliby prześladowani na podstawie nazistowskich „Ustaw norymberskich”, oprócz osób wyznających inną religię niż judaizm]</a:t>
            </a:r>
          </a:p>
          <a:p>
            <a:pPr>
              <a:buFont typeface="Arial" charset="0"/>
              <a:buNone/>
              <a:defRPr/>
            </a:pPr>
            <a:r>
              <a:rPr lang="pl-PL" sz="4000" dirty="0" smtClean="0"/>
              <a:t> </a:t>
            </a:r>
          </a:p>
          <a:p>
            <a:pPr>
              <a:defRPr/>
            </a:pPr>
            <a:r>
              <a:rPr lang="pl-PL" sz="4000" dirty="0" smtClean="0"/>
              <a:t>Żydem jest dziecko lub wnuk Żyda.</a:t>
            </a:r>
          </a:p>
          <a:p>
            <a:pPr>
              <a:buFont typeface="Arial" charset="0"/>
              <a:buNone/>
              <a:defRPr/>
            </a:pPr>
            <a:r>
              <a:rPr lang="pl-PL" sz="4000" dirty="0" smtClean="0"/>
              <a:t>[definicja obejmująca wszystkich, którzy byliby prześladowani na podstawie nazistowskich „Ustaw norymberskich”]</a:t>
            </a:r>
          </a:p>
          <a:p>
            <a:pPr>
              <a:defRPr/>
            </a:pPr>
            <a:endParaRPr lang="pl-PL" sz="4000" dirty="0" smtClean="0"/>
          </a:p>
          <a:p>
            <a:pPr>
              <a:defRPr/>
            </a:pPr>
            <a:r>
              <a:rPr lang="pl-PL" sz="4000" dirty="0" smtClean="0"/>
              <a:t>Żydem jest ten, kto czuje się Żydem.</a:t>
            </a:r>
          </a:p>
          <a:p>
            <a:pPr>
              <a:buFont typeface="Arial" charset="0"/>
              <a:buNone/>
              <a:defRPr/>
            </a:pPr>
            <a:r>
              <a:rPr lang="pl-PL" sz="4000" dirty="0" smtClean="0"/>
              <a:t>[definicja coraz szerzej przyjmowana w liberalnych środowiskach żydowskich]</a:t>
            </a:r>
          </a:p>
          <a:p>
            <a:pPr>
              <a:buFont typeface="Arial" charset="0"/>
              <a:buNone/>
              <a:defRPr/>
            </a:pPr>
            <a:endParaRPr lang="pl-PL" dirty="0"/>
          </a:p>
        </p:txBody>
      </p:sp>
    </p:spTree>
    <p:extLst>
      <p:ext uri="{BB962C8B-B14F-4D97-AF65-F5344CB8AC3E}">
        <p14:creationId xmlns:p14="http://schemas.microsoft.com/office/powerpoint/2010/main" val="312624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9172" b="53727"/>
          <a:stretch/>
        </p:blipFill>
        <p:spPr bwMode="auto">
          <a:xfrm>
            <a:off x="1049921" y="851770"/>
            <a:ext cx="6690431" cy="5817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4285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Content Placeholder 3" descr="sefardyjczycy i aszkenazyjczycy.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0" y="692150"/>
            <a:ext cx="9144000" cy="5716588"/>
          </a:xfrm>
        </p:spPr>
      </p:pic>
    </p:spTree>
    <p:extLst>
      <p:ext uri="{BB962C8B-B14F-4D97-AF65-F5344CB8AC3E}">
        <p14:creationId xmlns:p14="http://schemas.microsoft.com/office/powerpoint/2010/main" val="2853249820"/>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TotalTime>
  <Words>782</Words>
  <Application>Microsoft Office PowerPoint</Application>
  <PresentationFormat>Pokaz na ekranie (4:3)</PresentationFormat>
  <Paragraphs>66</Paragraphs>
  <Slides>21</Slides>
  <Notes>1</Notes>
  <HiddenSlides>0</HiddenSlides>
  <MMClips>0</MMClips>
  <ScaleCrop>false</ScaleCrop>
  <HeadingPairs>
    <vt:vector size="4" baseType="variant">
      <vt:variant>
        <vt:lpstr>Motyw</vt:lpstr>
      </vt:variant>
      <vt:variant>
        <vt:i4>1</vt:i4>
      </vt:variant>
      <vt:variant>
        <vt:lpstr>Tytuły slajdów</vt:lpstr>
      </vt:variant>
      <vt:variant>
        <vt:i4>21</vt:i4>
      </vt:variant>
    </vt:vector>
  </HeadingPairs>
  <TitlesOfParts>
    <vt:vector size="22" baseType="lpstr">
      <vt:lpstr>Motyw pakietu Office</vt:lpstr>
      <vt:lpstr>Pragnienie wolności i walka z totalitaryzmem – problem antysemityzmu w UE  </vt:lpstr>
      <vt:lpstr>Prezentacja programu PowerPoint</vt:lpstr>
      <vt:lpstr>Prezentacja programu PowerPoint</vt:lpstr>
      <vt:lpstr>Prezentacja programu PowerPoint</vt:lpstr>
      <vt:lpstr>ANTYSEMITYZM</vt:lpstr>
      <vt:lpstr>Rozróżnienie pojęć</vt:lpstr>
      <vt:lpstr>Kto jest Żydem? </vt:lpstr>
      <vt:lpstr>Prezentacja programu PowerPoint</vt:lpstr>
      <vt:lpstr>Prezentacja programu PowerPoint</vt:lpstr>
      <vt:lpstr>Żydzi w Europie, lata 30. XX wieku (Jewish Virtual Library)</vt:lpstr>
      <vt:lpstr>Liczba ofiar Zagłady w poszczególnych krajach wg przedwojennych granic (Żydowskie Muzeum Galicja, Mémorial de la Shoah)</vt:lpstr>
      <vt:lpstr>Prezentacja programu PowerPoint</vt:lpstr>
      <vt:lpstr>Prezentacja programu PowerPoint</vt:lpstr>
      <vt:lpstr>Prezentacja programu PowerPoint</vt:lpstr>
      <vt:lpstr>„Piramida nienawiści”   Gordona Allporta</vt:lpstr>
      <vt:lpstr>Stadia Holokaustu</vt:lpstr>
      <vt:lpstr>Prezentacja programu PowerPoint</vt:lpstr>
      <vt:lpstr>Dehumanizacja ofiar</vt:lpstr>
      <vt:lpstr>Obwinianie ofiary</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Tomasz Wieliczko</dc:creator>
  <cp:lastModifiedBy>Admin</cp:lastModifiedBy>
  <cp:revision>15</cp:revision>
  <dcterms:created xsi:type="dcterms:W3CDTF">2018-09-05T07:40:48Z</dcterms:created>
  <dcterms:modified xsi:type="dcterms:W3CDTF">2018-09-14T08:54:22Z</dcterms:modified>
</cp:coreProperties>
</file>