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4" r:id="rId2"/>
    <p:sldId id="378" r:id="rId3"/>
    <p:sldId id="410" r:id="rId4"/>
    <p:sldId id="409" r:id="rId5"/>
    <p:sldId id="385" r:id="rId6"/>
    <p:sldId id="397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BE8"/>
    <a:srgbClr val="26348C"/>
    <a:srgbClr val="FF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6D341-C223-4CD5-AD19-A8DC4A211E9E}" type="datetimeFigureOut">
              <a:rPr lang="pl-PL" smtClean="0"/>
              <a:t>11.05.2022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F3044-ABF5-4B72-84B4-1EB41557C9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0336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11.05.2022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110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11.05.2022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437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11.05.2022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495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11.05.2022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558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11.05.2022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030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11.05.2022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223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11.05.2022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01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11.05.2022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988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11.05.2022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540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11.05.2022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1416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11.05.2022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027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E4C66-46B3-480A-96FA-0DD1BBCA0FD1}" type="datetimeFigureOut">
              <a:rPr lang="pl-PL" smtClean="0"/>
              <a:pPr/>
              <a:t>11.05.2022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7044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40"/>
            <a:ext cx="12189979" cy="6858000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BE096105-8EF3-4724-8BF2-543893ADACD7}"/>
              </a:ext>
            </a:extLst>
          </p:cNvPr>
          <p:cNvSpPr txBox="1"/>
          <p:nvPr/>
        </p:nvSpPr>
        <p:spPr>
          <a:xfrm>
            <a:off x="5912102" y="2282533"/>
            <a:ext cx="5879868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chemeClr val="bg1"/>
                </a:solidFill>
              </a:rPr>
              <a:t>OPRACOWANIE</a:t>
            </a:r>
            <a:br>
              <a:rPr lang="pl-PL" sz="2800" b="1" dirty="0">
                <a:solidFill>
                  <a:schemeClr val="bg1"/>
                </a:solidFill>
              </a:rPr>
            </a:br>
            <a:r>
              <a:rPr lang="pl-PL" sz="2800" b="1" dirty="0">
                <a:solidFill>
                  <a:schemeClr val="bg1"/>
                </a:solidFill>
              </a:rPr>
              <a:t>STRATEGII ROZWOJU GMINY ZATOR DO 2030 ROKU</a:t>
            </a:r>
          </a:p>
          <a:p>
            <a:pPr algn="ctr"/>
            <a:r>
              <a:rPr lang="pl-PL" sz="2800" dirty="0" smtClean="0">
                <a:solidFill>
                  <a:schemeClr val="bg1"/>
                </a:solidFill>
              </a:rPr>
              <a:t>- wymogi proceduralne i merytoryczne, założenia realizacyjne itp. -</a:t>
            </a:r>
            <a:endParaRPr lang="pl-P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74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18" y="0"/>
            <a:ext cx="12189979" cy="6858000"/>
          </a:xfrm>
          <a:prstGeom prst="rect">
            <a:avLst/>
          </a:prstGeom>
        </p:spPr>
      </p:pic>
      <p:sp>
        <p:nvSpPr>
          <p:cNvPr id="40" name="Tytuł 1"/>
          <p:cNvSpPr>
            <a:spLocks noGrp="1"/>
          </p:cNvSpPr>
          <p:nvPr>
            <p:ph type="title"/>
          </p:nvPr>
        </p:nvSpPr>
        <p:spPr>
          <a:xfrm>
            <a:off x="191590" y="560964"/>
            <a:ext cx="2917370" cy="1415881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defRPr/>
            </a:pPr>
            <a:r>
              <a:rPr lang="pl-PL" sz="2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Strategia rozwoju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– </a:t>
            </a:r>
            <a:r>
              <a:rPr lang="pl-PL" sz="2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sposób rozumienia,</a:t>
            </a:r>
            <a:br>
              <a:rPr lang="pl-PL" sz="2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pl-PL" sz="2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podstawowe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role</a:t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i funkcje</a:t>
            </a:r>
            <a:r>
              <a:rPr lang="pl-PL" sz="2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:</a:t>
            </a:r>
          </a:p>
        </p:txBody>
      </p:sp>
      <p:pic>
        <p:nvPicPr>
          <p:cNvPr id="41" name="Obraz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9013" y="560964"/>
            <a:ext cx="5133975" cy="587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64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Obraz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18" y="0"/>
            <a:ext cx="12189979" cy="6858000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-16518" y="1098484"/>
            <a:ext cx="680840" cy="582873"/>
          </a:xfrm>
          <a:prstGeom prst="rect">
            <a:avLst/>
          </a:prstGeom>
          <a:solidFill>
            <a:srgbClr val="26348C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26348C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-16518" y="2773445"/>
            <a:ext cx="700260" cy="568928"/>
          </a:xfrm>
          <a:prstGeom prst="rect">
            <a:avLst/>
          </a:prstGeom>
          <a:solidFill>
            <a:srgbClr val="26348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26348C"/>
              </a:solidFill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-15641" y="3706508"/>
            <a:ext cx="681088" cy="559252"/>
          </a:xfrm>
          <a:prstGeom prst="rect">
            <a:avLst/>
          </a:prstGeom>
          <a:solidFill>
            <a:srgbClr val="26348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26348C"/>
              </a:solidFill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1245461" y="1174519"/>
            <a:ext cx="10500451" cy="443198"/>
          </a:xfrm>
          <a:prstGeom prst="rect">
            <a:avLst/>
          </a:prstGeom>
          <a:solidFill>
            <a:srgbClr val="26348C">
              <a:alpha val="5000"/>
            </a:srgb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l-PL" altLang="pl-PL" sz="2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Potrzeby gminy i jej mieszkańców</a:t>
            </a:r>
            <a:r>
              <a:rPr lang="pl-PL" altLang="pl-PL" sz="2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pl-PL" altLang="pl-PL" sz="2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Zmiana świadomości, oczekiwań, aspiracji itp.</a:t>
            </a:r>
            <a:endParaRPr lang="pl-PL" altLang="pl-PL" sz="20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1244220" y="3468823"/>
            <a:ext cx="10500451" cy="794064"/>
          </a:xfrm>
          <a:prstGeom prst="rect">
            <a:avLst/>
          </a:prstGeom>
          <a:solidFill>
            <a:srgbClr val="26348C">
              <a:alpha val="5000"/>
            </a:srgb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l-PL" altLang="pl-PL" sz="2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Nowe dokumenty </a:t>
            </a:r>
            <a:r>
              <a:rPr lang="pl-PL" altLang="pl-PL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strategiczne szczebla krajowego i </a:t>
            </a:r>
            <a:r>
              <a:rPr lang="pl-PL" altLang="pl-PL" sz="20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regionalnego (</a:t>
            </a:r>
            <a:r>
              <a:rPr lang="pl-PL" altLang="pl-PL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m.in. SOR, KSRR, </a:t>
            </a:r>
            <a:r>
              <a:rPr lang="pl-PL" altLang="pl-PL" sz="20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SRWO) </a:t>
            </a:r>
            <a:r>
              <a:rPr lang="pl-PL" altLang="pl-PL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pl-PL" altLang="pl-PL" sz="2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spójność z ich </a:t>
            </a:r>
            <a:r>
              <a:rPr lang="pl-PL" altLang="pl-PL" sz="2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priorytetami.</a:t>
            </a:r>
            <a:endParaRPr lang="pl-PL" altLang="pl-PL" sz="20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ytuł 1"/>
          <p:cNvSpPr>
            <a:spLocks noGrp="1"/>
          </p:cNvSpPr>
          <p:nvPr>
            <p:ph type="title"/>
          </p:nvPr>
        </p:nvSpPr>
        <p:spPr>
          <a:xfrm>
            <a:off x="235960" y="489528"/>
            <a:ext cx="11722100" cy="487033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defRPr/>
            </a:pPr>
            <a:r>
              <a:rPr lang="pl-PL" sz="27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Przesłanki aktualizacji / budowy strategii </a:t>
            </a:r>
            <a:r>
              <a:rPr lang="pl-PL" sz="27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</a:t>
            </a:r>
            <a:r>
              <a:rPr lang="pl-PL" sz="27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ozwoju:</a:t>
            </a:r>
            <a:endParaRPr lang="pl-PL" sz="27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9" name="Prostokąt 18"/>
          <p:cNvSpPr/>
          <p:nvPr/>
        </p:nvSpPr>
        <p:spPr>
          <a:xfrm>
            <a:off x="-14516" y="1853893"/>
            <a:ext cx="683742" cy="581541"/>
          </a:xfrm>
          <a:prstGeom prst="rect">
            <a:avLst/>
          </a:prstGeom>
          <a:solidFill>
            <a:srgbClr val="26348C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26348C"/>
              </a:solidFill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1244220" y="1716506"/>
            <a:ext cx="10500451" cy="794064"/>
          </a:xfrm>
          <a:prstGeom prst="rect">
            <a:avLst/>
          </a:prstGeom>
          <a:solidFill>
            <a:srgbClr val="26348C">
              <a:alpha val="5000"/>
            </a:srgb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l-PL" altLang="pl-PL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Zmieniająca się sytuacja gospodarcza i społeczna wewnątrz </a:t>
            </a:r>
            <a:r>
              <a:rPr lang="pl-PL" altLang="pl-PL" sz="20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gminy, jak </a:t>
            </a:r>
            <a:r>
              <a:rPr lang="pl-PL" altLang="pl-PL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 w </a:t>
            </a:r>
            <a:r>
              <a:rPr lang="pl-PL" altLang="pl-PL" sz="20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jej </a:t>
            </a:r>
            <a:r>
              <a:rPr lang="pl-PL" altLang="pl-PL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otoczeniu – </a:t>
            </a:r>
            <a:r>
              <a:rPr lang="pl-PL" altLang="pl-PL" sz="2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reagowanie na nowe warunki </a:t>
            </a:r>
            <a:r>
              <a:rPr lang="pl-PL" altLang="pl-PL" sz="2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rozwojowe </a:t>
            </a:r>
            <a:r>
              <a:rPr lang="pl-PL" altLang="pl-PL" sz="20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(także globalne, jak pandemia czy kryzys migracyjny)</a:t>
            </a:r>
            <a:r>
              <a:rPr lang="pl-PL" altLang="pl-PL" sz="2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l-PL" altLang="pl-PL" sz="20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1244220" y="4352417"/>
            <a:ext cx="10500451" cy="794064"/>
          </a:xfrm>
          <a:prstGeom prst="rect">
            <a:avLst/>
          </a:prstGeom>
          <a:solidFill>
            <a:srgbClr val="26348C">
              <a:alpha val="5000"/>
            </a:srgb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l-PL" altLang="pl-PL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Możliwości uzyskania wsparcia z funduszy </a:t>
            </a:r>
            <a:r>
              <a:rPr lang="pl-PL" altLang="pl-PL" sz="20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zewnętrznych (</a:t>
            </a:r>
            <a:r>
              <a:rPr lang="pl-PL" altLang="pl-PL" sz="2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nowa perspektywa budżetowa UE na lata 2021-2027</a:t>
            </a:r>
            <a:r>
              <a:rPr lang="pl-PL" altLang="pl-PL" sz="2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pl-PL" altLang="pl-PL" sz="20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pole tekstowe 20"/>
          <p:cNvSpPr txBox="1"/>
          <p:nvPr/>
        </p:nvSpPr>
        <p:spPr>
          <a:xfrm>
            <a:off x="1244220" y="5236011"/>
            <a:ext cx="10501692" cy="794064"/>
          </a:xfrm>
          <a:prstGeom prst="rect">
            <a:avLst/>
          </a:prstGeom>
          <a:solidFill>
            <a:srgbClr val="26348C">
              <a:alpha val="5000"/>
            </a:srgb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l-PL" altLang="pl-PL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Stworzenie podstaw dla </a:t>
            </a:r>
            <a:r>
              <a:rPr lang="pl-PL" altLang="pl-PL" sz="2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zrównoważonego rozwoju </a:t>
            </a:r>
            <a:r>
              <a:rPr lang="pl-PL" altLang="pl-PL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 nowym wymiarze polityki rozwoju na szczeblu krajowym i </a:t>
            </a:r>
            <a:r>
              <a:rPr lang="pl-PL" altLang="pl-PL" sz="20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europejskim.</a:t>
            </a:r>
            <a:endParaRPr lang="pl-PL" altLang="pl-PL" sz="20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Prostokąt 21"/>
          <p:cNvSpPr/>
          <p:nvPr/>
        </p:nvSpPr>
        <p:spPr>
          <a:xfrm>
            <a:off x="-16518" y="5438042"/>
            <a:ext cx="693869" cy="551580"/>
          </a:xfrm>
          <a:prstGeom prst="rect">
            <a:avLst/>
          </a:prstGeom>
          <a:solidFill>
            <a:srgbClr val="26348C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26348C"/>
              </a:solidFill>
            </a:endParaRPr>
          </a:p>
        </p:txBody>
      </p:sp>
      <p:sp>
        <p:nvSpPr>
          <p:cNvPr id="26" name="Prostokąt 25"/>
          <p:cNvSpPr/>
          <p:nvPr/>
        </p:nvSpPr>
        <p:spPr>
          <a:xfrm>
            <a:off x="-16519" y="4612349"/>
            <a:ext cx="693869" cy="551580"/>
          </a:xfrm>
          <a:prstGeom prst="rect">
            <a:avLst/>
          </a:prstGeom>
          <a:solidFill>
            <a:srgbClr val="26348C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26348C"/>
              </a:solidFill>
            </a:endParaRPr>
          </a:p>
        </p:txBody>
      </p:sp>
      <p:sp>
        <p:nvSpPr>
          <p:cNvPr id="24" name="pole tekstowe 23"/>
          <p:cNvSpPr txBox="1"/>
          <p:nvPr/>
        </p:nvSpPr>
        <p:spPr>
          <a:xfrm>
            <a:off x="1244220" y="2605235"/>
            <a:ext cx="10501692" cy="774058"/>
          </a:xfrm>
          <a:prstGeom prst="rect">
            <a:avLst/>
          </a:prstGeom>
          <a:solidFill>
            <a:srgbClr val="26348C">
              <a:alpha val="5000"/>
            </a:srgb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pl-PL" altLang="pl-PL" sz="2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Reforma systemu zarządzania rozwojem</a:t>
            </a:r>
            <a:r>
              <a:rPr lang="pl-PL" altLang="pl-PL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 w tym Ustawa o zmianie ustawy o zasadach prowadzenia polityki rozwoju oraz niektórych innych ustaw.</a:t>
            </a:r>
          </a:p>
        </p:txBody>
      </p:sp>
    </p:spTree>
    <p:extLst>
      <p:ext uri="{BB962C8B-B14F-4D97-AF65-F5344CB8AC3E}">
        <p14:creationId xmlns:p14="http://schemas.microsoft.com/office/powerpoint/2010/main" val="391286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01" y="76316"/>
            <a:ext cx="4100458" cy="6732000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7047" y="1339085"/>
            <a:ext cx="5940000" cy="5400000"/>
          </a:xfrm>
          <a:prstGeom prst="rect">
            <a:avLst/>
          </a:prstGeom>
        </p:spPr>
      </p:pic>
      <p:sp>
        <p:nvSpPr>
          <p:cNvPr id="26" name="Tytuł 1"/>
          <p:cNvSpPr txBox="1">
            <a:spLocks/>
          </p:cNvSpPr>
          <p:nvPr/>
        </p:nvSpPr>
        <p:spPr>
          <a:xfrm>
            <a:off x="4313333" y="408082"/>
            <a:ext cx="7685314" cy="9136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Nowe wytyczne w zakresie budowy strategii rozwoju gminy</a:t>
            </a:r>
            <a:endParaRPr lang="pl-PL" sz="24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Nawias klamrowy otwierający 5"/>
          <p:cNvSpPr/>
          <p:nvPr/>
        </p:nvSpPr>
        <p:spPr>
          <a:xfrm>
            <a:off x="4452512" y="1321723"/>
            <a:ext cx="1764535" cy="5270269"/>
          </a:xfrm>
          <a:prstGeom prst="leftBrace">
            <a:avLst>
              <a:gd name="adj1" fmla="val 8333"/>
              <a:gd name="adj2" fmla="val 11892"/>
            </a:avLst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341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" y="0"/>
            <a:ext cx="12189979" cy="6858000"/>
          </a:xfrm>
          <a:prstGeom prst="rect">
            <a:avLst/>
          </a:prstGeom>
        </p:spPr>
      </p:pic>
      <p:sp>
        <p:nvSpPr>
          <p:cNvPr id="18" name="pole tekstowe 17"/>
          <p:cNvSpPr txBox="1"/>
          <p:nvPr/>
        </p:nvSpPr>
        <p:spPr>
          <a:xfrm>
            <a:off x="1234738" y="1679011"/>
            <a:ext cx="10500451" cy="1107996"/>
          </a:xfrm>
          <a:prstGeom prst="rect">
            <a:avLst/>
          </a:prstGeom>
          <a:solidFill>
            <a:srgbClr val="26348C">
              <a:alpha val="5000"/>
            </a:srgbClr>
          </a:solidFill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</a:pPr>
            <a:r>
              <a:rPr lang="pl-PL" sz="2200" dirty="0">
                <a:solidFill>
                  <a:srgbClr val="26348C"/>
                </a:solidFill>
              </a:rPr>
              <a:t>Strategia powinna być wyrazem polityki rozwoju, przyjętej w drodze </a:t>
            </a:r>
            <a:r>
              <a:rPr lang="pl-PL" sz="2200" b="1" dirty="0">
                <a:solidFill>
                  <a:srgbClr val="26348C"/>
                </a:solidFill>
              </a:rPr>
              <a:t>uzgodnień i debaty publicznej</a:t>
            </a:r>
            <a:r>
              <a:rPr lang="pl-PL" sz="2200" dirty="0">
                <a:solidFill>
                  <a:srgbClr val="26348C"/>
                </a:solidFill>
              </a:rPr>
              <a:t>, w którą zaangażowani zostali przedstawiciele sektora publicznego, społecznego i biznesowego</a:t>
            </a:r>
            <a:r>
              <a:rPr lang="pl-PL" sz="2200" dirty="0" smtClean="0">
                <a:solidFill>
                  <a:srgbClr val="26348C"/>
                </a:solidFill>
              </a:rPr>
              <a:t>.</a:t>
            </a:r>
            <a:endParaRPr lang="pl-PL" sz="2200" dirty="0">
              <a:solidFill>
                <a:srgbClr val="26348C"/>
              </a:solidFill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1234738" y="2926830"/>
            <a:ext cx="10500451" cy="1785104"/>
          </a:xfrm>
          <a:prstGeom prst="rect">
            <a:avLst/>
          </a:prstGeom>
          <a:solidFill>
            <a:srgbClr val="26348C">
              <a:alpha val="5000"/>
            </a:srgbClr>
          </a:solidFill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</a:pPr>
            <a:r>
              <a:rPr lang="pl-PL" sz="2200" dirty="0">
                <a:solidFill>
                  <a:srgbClr val="26348C"/>
                </a:solidFill>
              </a:rPr>
              <a:t>Zapisy, wypracowane we </a:t>
            </a:r>
            <a:r>
              <a:rPr lang="pl-PL" sz="2200" b="1" dirty="0">
                <a:solidFill>
                  <a:srgbClr val="26348C"/>
                </a:solidFill>
              </a:rPr>
              <a:t>współpracy</a:t>
            </a:r>
            <a:r>
              <a:rPr lang="pl-PL" sz="2200" dirty="0">
                <a:solidFill>
                  <a:srgbClr val="26348C"/>
                </a:solidFill>
              </a:rPr>
              <a:t> różnych środowisk, </a:t>
            </a:r>
            <a:r>
              <a:rPr lang="pl-PL" sz="2200" dirty="0" smtClean="0">
                <a:solidFill>
                  <a:srgbClr val="26348C"/>
                </a:solidFill>
              </a:rPr>
              <a:t>mają w </a:t>
            </a:r>
            <a:r>
              <a:rPr lang="pl-PL" sz="2200" dirty="0">
                <a:solidFill>
                  <a:srgbClr val="26348C"/>
                </a:solidFill>
              </a:rPr>
              <a:t>perspektywie prowadzić do podejmowania (przez władze samorządowe, a także partnerów gospodarczych </a:t>
            </a:r>
            <a:r>
              <a:rPr lang="pl-PL" sz="2200" dirty="0" smtClean="0">
                <a:solidFill>
                  <a:srgbClr val="26348C"/>
                </a:solidFill>
              </a:rPr>
              <a:t/>
            </a:r>
            <a:br>
              <a:rPr lang="pl-PL" sz="2200" dirty="0" smtClean="0">
                <a:solidFill>
                  <a:srgbClr val="26348C"/>
                </a:solidFill>
              </a:rPr>
            </a:br>
            <a:r>
              <a:rPr lang="pl-PL" sz="2200" dirty="0" smtClean="0">
                <a:solidFill>
                  <a:srgbClr val="26348C"/>
                </a:solidFill>
              </a:rPr>
              <a:t>i </a:t>
            </a:r>
            <a:r>
              <a:rPr lang="pl-PL" sz="2200" dirty="0">
                <a:solidFill>
                  <a:srgbClr val="26348C"/>
                </a:solidFill>
              </a:rPr>
              <a:t>społecznych) wspólnych decyzji koncepcyjnych, organizacyjnych i finansowych, zmierzających do kompleksowego wykorzystywania zasobów endogenicznych i możliwości rozwojowych </a:t>
            </a:r>
            <a:r>
              <a:rPr lang="pl-PL" sz="2200" dirty="0" smtClean="0">
                <a:solidFill>
                  <a:srgbClr val="26348C"/>
                </a:solidFill>
              </a:rPr>
              <a:t>gminy </a:t>
            </a:r>
            <a:r>
              <a:rPr lang="pl-PL" sz="2200" dirty="0">
                <a:solidFill>
                  <a:srgbClr val="26348C"/>
                </a:solidFill>
              </a:rPr>
              <a:t>oraz neutralizowania barier (efekt </a:t>
            </a:r>
            <a:r>
              <a:rPr lang="pl-PL" sz="2200" b="1" dirty="0">
                <a:solidFill>
                  <a:srgbClr val="26348C"/>
                </a:solidFill>
              </a:rPr>
              <a:t>synergii</a:t>
            </a:r>
            <a:r>
              <a:rPr lang="pl-PL" sz="2200" dirty="0" smtClean="0">
                <a:solidFill>
                  <a:srgbClr val="26348C"/>
                </a:solidFill>
              </a:rPr>
              <a:t>).</a:t>
            </a:r>
            <a:endParaRPr lang="pl-PL" sz="2200" dirty="0">
              <a:solidFill>
                <a:srgbClr val="26348C"/>
              </a:solidFill>
            </a:endParaRPr>
          </a:p>
        </p:txBody>
      </p:sp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456808" y="574994"/>
            <a:ext cx="11278381" cy="93610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l-PL" sz="28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Model partycypacyjny: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1163095" y="4879763"/>
            <a:ext cx="10500451" cy="1107996"/>
          </a:xfrm>
          <a:prstGeom prst="rect">
            <a:avLst/>
          </a:prstGeom>
          <a:solidFill>
            <a:srgbClr val="26348C">
              <a:alpha val="5000"/>
            </a:srgbClr>
          </a:solidFill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</a:pPr>
            <a:r>
              <a:rPr lang="pl-PL" sz="2200" b="1" dirty="0">
                <a:solidFill>
                  <a:srgbClr val="26348C"/>
                </a:solidFill>
              </a:rPr>
              <a:t>Tworzenie partnerstw </a:t>
            </a:r>
            <a:r>
              <a:rPr lang="pl-PL" sz="2200" dirty="0">
                <a:solidFill>
                  <a:srgbClr val="26348C"/>
                </a:solidFill>
              </a:rPr>
              <a:t>na etapie wdrażania zapisów </a:t>
            </a:r>
            <a:r>
              <a:rPr lang="pl-PL" sz="2200" dirty="0" smtClean="0">
                <a:solidFill>
                  <a:srgbClr val="26348C"/>
                </a:solidFill>
              </a:rPr>
              <a:t>strategii </a:t>
            </a:r>
            <a:r>
              <a:rPr lang="pl-PL" sz="2200" dirty="0">
                <a:solidFill>
                  <a:srgbClr val="26348C"/>
                </a:solidFill>
              </a:rPr>
              <a:t>będzie miało kluczowe znaczenie dla pozyskiwania zewnętrznych zasobów finansowych na realizację poszczególnych przedsięwzięć.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-6921" y="1927527"/>
            <a:ext cx="680840" cy="582873"/>
          </a:xfrm>
          <a:prstGeom prst="rect">
            <a:avLst/>
          </a:prstGeom>
          <a:solidFill>
            <a:srgbClr val="26348C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26348C"/>
              </a:solidFill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-6921" y="5149297"/>
            <a:ext cx="700260" cy="568928"/>
          </a:xfrm>
          <a:prstGeom prst="rect">
            <a:avLst/>
          </a:prstGeom>
          <a:solidFill>
            <a:srgbClr val="26348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26348C"/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-6921" y="3429000"/>
            <a:ext cx="683742" cy="581541"/>
          </a:xfrm>
          <a:prstGeom prst="rect">
            <a:avLst/>
          </a:prstGeom>
          <a:solidFill>
            <a:srgbClr val="26348C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2634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0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" y="-6126"/>
            <a:ext cx="12189979" cy="6858000"/>
          </a:xfrm>
          <a:prstGeom prst="rect">
            <a:avLst/>
          </a:prstGeom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121195" y="228601"/>
            <a:ext cx="5268686" cy="17793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  <a:spcAft>
                <a:spcPts val="300"/>
              </a:spcAft>
            </a:pPr>
            <a:r>
              <a:rPr lang="pl-PL" sz="23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FRDL Małopolski Instytut Samorządu</a:t>
            </a:r>
          </a:p>
          <a:p>
            <a:pPr algn="just">
              <a:lnSpc>
                <a:spcPct val="100000"/>
              </a:lnSpc>
              <a:spcAft>
                <a:spcPts val="300"/>
              </a:spcAft>
            </a:pPr>
            <a:r>
              <a:rPr lang="pl-PL" sz="23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Terytorialnego i Administracji</a:t>
            </a:r>
          </a:p>
          <a:p>
            <a:pPr algn="just">
              <a:lnSpc>
                <a:spcPct val="100000"/>
              </a:lnSpc>
              <a:spcAft>
                <a:spcPts val="300"/>
              </a:spcAft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ul. Floriańska </a:t>
            </a:r>
            <a:r>
              <a:rPr lang="pl-PL" sz="2000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31, 31-019 </a:t>
            </a:r>
            <a:r>
              <a:rPr lang="pl-PL" sz="20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Kraków</a:t>
            </a:r>
          </a:p>
          <a:p>
            <a:pPr algn="just">
              <a:lnSpc>
                <a:spcPct val="100000"/>
              </a:lnSpc>
              <a:spcAft>
                <a:spcPts val="300"/>
              </a:spcAft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tel.: + 48 12 6335154</a:t>
            </a:r>
          </a:p>
          <a:p>
            <a:pPr algn="just">
              <a:lnSpc>
                <a:spcPct val="100000"/>
              </a:lnSpc>
              <a:spcAft>
                <a:spcPts val="300"/>
              </a:spcAft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e-mail: mistia@mistia.org.pl 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2741000"/>
            <a:ext cx="4639175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95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4349</TotalTime>
  <Words>237</Words>
  <Application>Microsoft Office PowerPoint</Application>
  <PresentationFormat>Panoramiczny</PresentationFormat>
  <Paragraphs>20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Prezentacja programu PowerPoint</vt:lpstr>
      <vt:lpstr>Strategia rozwoju – sposób rozumienia, podstawowe role i funkcje:</vt:lpstr>
      <vt:lpstr>Przesłanki aktualizacji / budowy strategii rozwoju:</vt:lpstr>
      <vt:lpstr>Prezentacja programu PowerPoint</vt:lpstr>
      <vt:lpstr>Model partycypacyjny: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FRDL-AnSal</dc:creator>
  <cp:lastModifiedBy>Dawid Hoinkis</cp:lastModifiedBy>
  <cp:revision>190</cp:revision>
  <dcterms:created xsi:type="dcterms:W3CDTF">2019-11-27T13:07:24Z</dcterms:created>
  <dcterms:modified xsi:type="dcterms:W3CDTF">2022-05-11T21:29:15Z</dcterms:modified>
</cp:coreProperties>
</file>