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11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12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13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14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15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16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notesSlides/notesSlide17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Slides/notesSlide18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notesSlides/notesSlide19.xml" ContentType="application/vnd.openxmlformats-officedocument.presentationml.notesSlid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314" r:id="rId3"/>
    <p:sldId id="287" r:id="rId4"/>
    <p:sldId id="288" r:id="rId5"/>
    <p:sldId id="343" r:id="rId6"/>
    <p:sldId id="293" r:id="rId7"/>
    <p:sldId id="296" r:id="rId8"/>
    <p:sldId id="334" r:id="rId9"/>
    <p:sldId id="298" r:id="rId10"/>
    <p:sldId id="299" r:id="rId11"/>
    <p:sldId id="340" r:id="rId12"/>
    <p:sldId id="302" r:id="rId13"/>
    <p:sldId id="336" r:id="rId14"/>
    <p:sldId id="341" r:id="rId15"/>
    <p:sldId id="305" r:id="rId16"/>
    <p:sldId id="337" r:id="rId17"/>
    <p:sldId id="339" r:id="rId18"/>
    <p:sldId id="410" r:id="rId19"/>
    <p:sldId id="338" r:id="rId20"/>
    <p:sldId id="326" r:id="rId21"/>
    <p:sldId id="310" r:id="rId22"/>
    <p:sldId id="309" r:id="rId23"/>
    <p:sldId id="312" r:id="rId24"/>
    <p:sldId id="411" r:id="rId25"/>
    <p:sldId id="313" r:id="rId26"/>
    <p:sldId id="412" r:id="rId27"/>
    <p:sldId id="413" r:id="rId28"/>
    <p:sldId id="315" r:id="rId29"/>
    <p:sldId id="397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BE8"/>
    <a:srgbClr val="26348C"/>
    <a:srgbClr val="FF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Downloads\Kopia%20ZATOR-wyniki-zbiorcz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Downloads\Kopia%20ZATOR-wyniki-zbiorcze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package" Target="../embeddings/Arkusz_programu_Microsoft_Excel.xlsx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AppData\Local\Temp\Temp1_drive-download-20220609T063929Z-001.zip\ZATOR-wyniki-zbiorcze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AppData\Local\Temp\Temp1_drive-download-20220609T063929Z-001.zip\ZATOR-wyniki-zbiorcze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AppData\Local\Temp\Temp1_drive-download-20220609T063929Z-001.zip\ZATOR-wyniki-zbiorcze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AppData\Local\Temp\Temp1_drive-download-20220609T063929Z-001.zip\ZATOR-wyniki-zbiorcze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%20Pi&#261;tkowska\Downloads\Kopia%20ZATOR-wyniki-zbiorcz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M:\MISTiA\ZATOR-wyniki-zbiorcz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119-4951-9C4B-A0C3529A07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119-4951-9C4B-A0C3529A07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METRYCZKA!$B$4:$B$5</c:f>
              <c:strCache>
                <c:ptCount val="2"/>
                <c:pt idx="0">
                  <c:v>MĘŻCZYZNA</c:v>
                </c:pt>
                <c:pt idx="1">
                  <c:v>KOBIETA</c:v>
                </c:pt>
              </c:strCache>
            </c:strRef>
          </c:cat>
          <c:val>
            <c:numRef>
              <c:f>METRYCZKA!$C$4:$C$5</c:f>
              <c:numCache>
                <c:formatCode>0.0%</c:formatCode>
                <c:ptCount val="2"/>
                <c:pt idx="0">
                  <c:v>0.35326086956521741</c:v>
                </c:pt>
                <c:pt idx="1">
                  <c:v>0.64673913043478259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19-4951-9C4B-A0C3529A0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'5-12'!$B$13:$B$19</c:f>
              <c:strCache>
                <c:ptCount val="7"/>
                <c:pt idx="0">
                  <c:v>Biuletyn Informacji Publicznej Urzędu Miejskiego w Zatorze</c:v>
                </c:pt>
                <c:pt idx="1">
                  <c:v>tablice ogłoszeń w Urzędzie Miejskim w Zatorze i/lub w sołectwach</c:v>
                </c:pt>
                <c:pt idx="2">
                  <c:v>różnego rodzaju zebrania/spotkania przedstawicieli UM/Rady Miejskiej w Zatorze z mieszkańcami gminy</c:v>
                </c:pt>
                <c:pt idx="3">
                  <c:v>prasa lokalna</c:v>
                </c:pt>
                <c:pt idx="4">
                  <c:v>lokalne portale informacyjne (nieurzędowe)</c:v>
                </c:pt>
                <c:pt idx="5">
                  <c:v>media społecznościowe, w szczególności profil gminy Zator na portalu Facebook</c:v>
                </c:pt>
                <c:pt idx="6">
                  <c:v>oficjalna strona internetowa gminy Zator</c:v>
                </c:pt>
              </c:strCache>
            </c:strRef>
          </c:cat>
          <c:val>
            <c:numRef>
              <c:f>'5-12'!$C$13:$C$19</c:f>
              <c:numCache>
                <c:formatCode>0.0%</c:formatCode>
                <c:ptCount val="7"/>
                <c:pt idx="0">
                  <c:v>9.7826086956521743E-2</c:v>
                </c:pt>
                <c:pt idx="1">
                  <c:v>0.13043478260869559</c:v>
                </c:pt>
                <c:pt idx="2">
                  <c:v>0.1521739130434783</c:v>
                </c:pt>
                <c:pt idx="3">
                  <c:v>0.22826086956521741</c:v>
                </c:pt>
                <c:pt idx="4">
                  <c:v>0.44565217391304351</c:v>
                </c:pt>
                <c:pt idx="5">
                  <c:v>0.69021739130434778</c:v>
                </c:pt>
                <c:pt idx="6">
                  <c:v>0.71739130434782605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B7-4D18-B7C9-032E124C3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8810224"/>
        <c:axId val="778811056"/>
      </c:barChart>
      <c:catAx>
        <c:axId val="778810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78811056"/>
        <c:crosses val="autoZero"/>
        <c:auto val="1"/>
        <c:lblAlgn val="ctr"/>
        <c:lblOffset val="100"/>
        <c:noMultiLvlLbl val="0"/>
      </c:catAx>
      <c:valAx>
        <c:axId val="778811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7881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'5-12'!$B$29</c:f>
              <c:strCache>
                <c:ptCount val="1"/>
                <c:pt idx="0">
                  <c:v>1 - w ogóle nie mają wpływu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'5-12'!$C$29</c:f>
              <c:numCache>
                <c:formatCode>0.0%</c:formatCode>
                <c:ptCount val="1"/>
                <c:pt idx="0">
                  <c:v>0.44021739130434778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C3-4A28-BB53-3D5685B40B1D}"/>
            </c:ext>
          </c:extLst>
        </c:ser>
        <c:ser>
          <c:idx val="1"/>
          <c:order val="1"/>
          <c:tx>
            <c:strRef>
              <c:f>'5-12'!$B$30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'5-12'!$C$30</c:f>
              <c:numCache>
                <c:formatCode>0.0%</c:formatCode>
                <c:ptCount val="1"/>
                <c:pt idx="0">
                  <c:v>0.32608695652173908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C3-4A28-BB53-3D5685B40B1D}"/>
            </c:ext>
          </c:extLst>
        </c:ser>
        <c:ser>
          <c:idx val="2"/>
          <c:order val="2"/>
          <c:tx>
            <c:strRef>
              <c:f>'5-12'!$B$31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'5-12'!$C$31</c:f>
              <c:numCache>
                <c:formatCode>0.0%</c:formatCode>
                <c:ptCount val="1"/>
                <c:pt idx="0">
                  <c:v>0.15760869565217389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C3-4A28-BB53-3D5685B40B1D}"/>
            </c:ext>
          </c:extLst>
        </c:ser>
        <c:ser>
          <c:idx val="3"/>
          <c:order val="3"/>
          <c:tx>
            <c:strRef>
              <c:f>'5-12'!$B$32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70940170940161E-2"/>
                  <c:y val="-0.302380952380952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64E-44E7-B164-7AAA09AFFB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'5-12'!$C$32</c:f>
              <c:numCache>
                <c:formatCode>0.0%</c:formatCode>
                <c:ptCount val="1"/>
                <c:pt idx="0">
                  <c:v>2.717391304347826E-2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C3-4A28-BB53-3D5685B40B1D}"/>
            </c:ext>
          </c:extLst>
        </c:ser>
        <c:ser>
          <c:idx val="4"/>
          <c:order val="4"/>
          <c:tx>
            <c:strRef>
              <c:f>'5-12'!$B$33</c:f>
              <c:strCache>
                <c:ptCount val="1"/>
                <c:pt idx="0">
                  <c:v>5 - mają bardzo duży wpływ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23182539682539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64E-44E7-B164-7AAA09AFFB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'5-12'!$C$33</c:f>
              <c:numCache>
                <c:formatCode>0.0%</c:formatCode>
                <c:ptCount val="1"/>
                <c:pt idx="0">
                  <c:v>1.630434782608696E-2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C3-4A28-BB53-3D5685B40B1D}"/>
            </c:ext>
          </c:extLst>
        </c:ser>
        <c:ser>
          <c:idx val="5"/>
          <c:order val="5"/>
          <c:tx>
            <c:strRef>
              <c:f>'5-12'!$B$34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4273504273504277E-3"/>
                  <c:y val="-0.25702380952380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64E-44E7-B164-7AAA09AFFB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'5-12'!$C$34</c:f>
              <c:numCache>
                <c:formatCode>0.0%</c:formatCode>
                <c:ptCount val="1"/>
                <c:pt idx="0">
                  <c:v>3.2608695652173912E-2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C3-4A28-BB53-3D5685B40B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9422880"/>
        <c:axId val="689425376"/>
      </c:barChart>
      <c:catAx>
        <c:axId val="689422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9425376"/>
        <c:crosses val="autoZero"/>
        <c:auto val="1"/>
        <c:lblAlgn val="ctr"/>
        <c:lblOffset val="100"/>
        <c:noMultiLvlLbl val="0"/>
      </c:catAx>
      <c:valAx>
        <c:axId val="689425376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894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021688034188038E-2"/>
          <c:y val="0.67949246031746036"/>
          <c:w val="0.96106780402449699"/>
          <c:h val="0.29460482357246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D4-405D-8954-42AE10E784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D4-405D-8954-42AE10E78411}"/>
              </c:ext>
            </c:extLst>
          </c:dPt>
          <c:dLbls>
            <c:dLbl>
              <c:idx val="0"/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FD4-405D-8954-42AE10E78411}"/>
                </c:ext>
              </c:extLst>
            </c:dLbl>
            <c:dLbl>
              <c:idx val="1"/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FD4-405D-8954-42AE10E784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'5-12'!$B$39:$B$40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'5-12'!$C$39:$C$40</c:f>
              <c:numCache>
                <c:formatCode>0.00%</c:formatCode>
                <c:ptCount val="2"/>
                <c:pt idx="0">
                  <c:v>0.21739130434782611</c:v>
                </c:pt>
                <c:pt idx="1">
                  <c:v>0.78260869565217395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D4-405D-8954-42AE10E78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'5-12'!$B$46</c:f>
              <c:strCache>
                <c:ptCount val="1"/>
                <c:pt idx="0">
                  <c:v>1 - bardzo słaba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'5-12'!$C$46</c:f>
              <c:numCache>
                <c:formatCode>0.0%</c:formatCode>
                <c:ptCount val="1"/>
                <c:pt idx="0">
                  <c:v>0.17499999999999999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C-40FF-8BD7-7FBB5C598F9B}"/>
            </c:ext>
          </c:extLst>
        </c:ser>
        <c:ser>
          <c:idx val="1"/>
          <c:order val="1"/>
          <c:tx>
            <c:strRef>
              <c:f>'5-12'!$B$47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'5-12'!$C$47</c:f>
              <c:numCache>
                <c:formatCode>0.0%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7C-40FF-8BD7-7FBB5C598F9B}"/>
            </c:ext>
          </c:extLst>
        </c:ser>
        <c:ser>
          <c:idx val="2"/>
          <c:order val="2"/>
          <c:tx>
            <c:strRef>
              <c:f>'5-12'!$B$48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'5-12'!$C$48</c:f>
              <c:numCache>
                <c:formatCode>0.0%</c:formatCode>
                <c:ptCount val="1"/>
                <c:pt idx="0">
                  <c:v>0.32500000000000001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7C-40FF-8BD7-7FBB5C598F9B}"/>
            </c:ext>
          </c:extLst>
        </c:ser>
        <c:ser>
          <c:idx val="3"/>
          <c:order val="3"/>
          <c:tx>
            <c:strRef>
              <c:f>'5-12'!$B$49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'5-12'!$C$49</c:f>
              <c:numCache>
                <c:formatCode>0.0%</c:formatCode>
                <c:ptCount val="1"/>
                <c:pt idx="0">
                  <c:v>0.17499999999999999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7C-40FF-8BD7-7FBB5C598F9B}"/>
            </c:ext>
          </c:extLst>
        </c:ser>
        <c:ser>
          <c:idx val="4"/>
          <c:order val="4"/>
          <c:tx>
            <c:strRef>
              <c:f>'5-12'!$B$50</c:f>
              <c:strCache>
                <c:ptCount val="1"/>
                <c:pt idx="0">
                  <c:v>5 - bardzo dobra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'5-12'!$C$50</c:f>
              <c:numCache>
                <c:formatCode>0.0%</c:formatCode>
                <c:ptCount val="1"/>
                <c:pt idx="0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7C-40FF-8BD7-7FBB5C598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9422880"/>
        <c:axId val="689425376"/>
      </c:barChart>
      <c:catAx>
        <c:axId val="689422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9425376"/>
        <c:crosses val="autoZero"/>
        <c:auto val="1"/>
        <c:lblAlgn val="ctr"/>
        <c:lblOffset val="100"/>
        <c:noMultiLvlLbl val="0"/>
      </c:catAx>
      <c:valAx>
        <c:axId val="689425376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894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021653543307088E-2"/>
          <c:y val="0.83133220791179219"/>
          <c:w val="0.96106780402449699"/>
          <c:h val="0.16866779208820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0C-4F04-ACA4-7219DD2E07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0C-4F04-ACA4-7219DD2E07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0C-4F04-ACA4-7219DD2E07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0C-4F04-ACA4-7219DD2E07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'5-12'!$B$55:$B$58</c:f>
              <c:strCache>
                <c:ptCount val="4"/>
                <c:pt idx="0">
                  <c:v>wszyscy domownicy na ogół aktywnie uczestniczą w życiu gminy</c:v>
                </c:pt>
                <c:pt idx="1">
                  <c:v>niektórzy domownicy na ogół aktywnie uczestniczą w życiu gminy</c:v>
                </c:pt>
                <c:pt idx="2">
                  <c:v>nikt z domowników na ogół nie uczestniczy aktywnie w życiu gminy</c:v>
                </c:pt>
                <c:pt idx="3">
                  <c:v>trudno powiedzieć</c:v>
                </c:pt>
              </c:strCache>
            </c:strRef>
          </c:cat>
          <c:val>
            <c:numRef>
              <c:f>'5-12'!$C$55:$C$58</c:f>
              <c:numCache>
                <c:formatCode>0.0%</c:formatCode>
                <c:ptCount val="4"/>
                <c:pt idx="0">
                  <c:v>0.14130434782608689</c:v>
                </c:pt>
                <c:pt idx="1">
                  <c:v>0.45652173913043481</c:v>
                </c:pt>
                <c:pt idx="2">
                  <c:v>0.1521739130434783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0C-4F04-ACA4-7219DD2E0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E7-40CC-B4F1-5CA3FF3226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E7-40CC-B4F1-5CA3FF3226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E7-40CC-B4F1-5CA3FF3226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E7-40CC-B4F1-5CA3FF3226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'5-12'!$B$63:$B$66</c:f>
              <c:strCache>
                <c:ptCount val="4"/>
                <c:pt idx="0">
                  <c:v>tak, kilka razy</c:v>
                </c:pt>
                <c:pt idx="1">
                  <c:v>tak, raz</c:v>
                </c:pt>
                <c:pt idx="2">
                  <c:v>nie</c:v>
                </c:pt>
                <c:pt idx="3">
                  <c:v>nie pamiętam</c:v>
                </c:pt>
              </c:strCache>
            </c:strRef>
          </c:cat>
          <c:val>
            <c:numRef>
              <c:f>'5-12'!$C$63:$C$66</c:f>
              <c:numCache>
                <c:formatCode>0.00%</c:formatCode>
                <c:ptCount val="4"/>
                <c:pt idx="0">
                  <c:v>0.57065217391304346</c:v>
                </c:pt>
                <c:pt idx="1">
                  <c:v>0.2391304347826087</c:v>
                </c:pt>
                <c:pt idx="2">
                  <c:v>0.1358695652173913</c:v>
                </c:pt>
                <c:pt idx="3">
                  <c:v>5.434782608695652E-2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E7-40CC-B4F1-5CA3FF322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'5-12'!$B$71</c:f>
              <c:strCache>
                <c:ptCount val="1"/>
                <c:pt idx="0">
                  <c:v>1 - bardzo nisko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'5-12'!$C$71</c:f>
              <c:numCache>
                <c:formatCode>0.00%</c:formatCode>
                <c:ptCount val="1"/>
                <c:pt idx="0">
                  <c:v>6.7114093959731544E-2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0F-4EC7-91B4-CE2D4D55E76E}"/>
            </c:ext>
          </c:extLst>
        </c:ser>
        <c:ser>
          <c:idx val="1"/>
          <c:order val="1"/>
          <c:tx>
            <c:strRef>
              <c:f>'5-12'!$B$72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'5-12'!$C$72</c:f>
              <c:numCache>
                <c:formatCode>0.00%</c:formatCode>
                <c:ptCount val="1"/>
                <c:pt idx="0">
                  <c:v>0.1208053691275168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0F-4EC7-91B4-CE2D4D55E76E}"/>
            </c:ext>
          </c:extLst>
        </c:ser>
        <c:ser>
          <c:idx val="2"/>
          <c:order val="2"/>
          <c:tx>
            <c:strRef>
              <c:f>'5-12'!$B$73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'5-12'!$C$73</c:f>
              <c:numCache>
                <c:formatCode>0.00%</c:formatCode>
                <c:ptCount val="1"/>
                <c:pt idx="0">
                  <c:v>0.31543624161073819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0F-4EC7-91B4-CE2D4D55E76E}"/>
            </c:ext>
          </c:extLst>
        </c:ser>
        <c:ser>
          <c:idx val="3"/>
          <c:order val="3"/>
          <c:tx>
            <c:strRef>
              <c:f>'5-12'!$B$74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'5-12'!$C$74</c:f>
              <c:numCache>
                <c:formatCode>0.00%</c:formatCode>
                <c:ptCount val="1"/>
                <c:pt idx="0">
                  <c:v>0.30201342281879201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0F-4EC7-91B4-CE2D4D55E76E}"/>
            </c:ext>
          </c:extLst>
        </c:ser>
        <c:ser>
          <c:idx val="4"/>
          <c:order val="4"/>
          <c:tx>
            <c:strRef>
              <c:f>'5-12'!$B$75</c:f>
              <c:strCache>
                <c:ptCount val="1"/>
                <c:pt idx="0">
                  <c:v>5 - bardzo wysoko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'5-12'!$C$75</c:f>
              <c:numCache>
                <c:formatCode>0.00%</c:formatCode>
                <c:ptCount val="1"/>
                <c:pt idx="0">
                  <c:v>0.1946308724832215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0F-4EC7-91B4-CE2D4D55E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9422880"/>
        <c:axId val="689425376"/>
      </c:barChart>
      <c:catAx>
        <c:axId val="689422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9425376"/>
        <c:crosses val="autoZero"/>
        <c:auto val="1"/>
        <c:lblAlgn val="ctr"/>
        <c:lblOffset val="100"/>
        <c:noMultiLvlLbl val="0"/>
      </c:catAx>
      <c:valAx>
        <c:axId val="689425376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6894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021653543307088E-2"/>
          <c:y val="0.83133220791179219"/>
          <c:w val="0.96106780402449699"/>
          <c:h val="0.16866779208820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'13-28'!$Q$4:$Q$13</c:f>
              <c:strCache>
                <c:ptCount val="10"/>
                <c:pt idx="0">
                  <c:v>obecność terenów rekreacji i wypoczynku (parki, tereny zieleni)</c:v>
                </c:pt>
                <c:pt idx="1">
                  <c:v>czystość powietrza</c:v>
                </c:pt>
                <c:pt idx="2">
                  <c:v>ład przestrzenny w gminie</c:v>
                </c:pt>
                <c:pt idx="3">
                  <c:v>czystość miejsc publicznych</c:v>
                </c:pt>
                <c:pt idx="4">
                  <c:v>odbiór śmieci z gospodarstw domowych</c:v>
                </c:pt>
                <c:pt idx="5">
                  <c:v>wsparcie gminy dla prywatnych inwestycji proekologicznych mieszkańców</c:v>
                </c:pt>
                <c:pt idx="6">
                  <c:v>jakość wody pitnej</c:v>
                </c:pt>
                <c:pt idx="7">
                  <c:v>walory środowiskowe</c:v>
                </c:pt>
                <c:pt idx="8">
                  <c:v>estetykę budynków publicznych</c:v>
                </c:pt>
                <c:pt idx="9">
                  <c:v>możliwość segregacji śmieci</c:v>
                </c:pt>
              </c:strCache>
            </c:strRef>
          </c:cat>
          <c:val>
            <c:numRef>
              <c:f>'13-28'!$R$4:$R$13</c:f>
              <c:numCache>
                <c:formatCode>0.0</c:formatCode>
                <c:ptCount val="10"/>
                <c:pt idx="0">
                  <c:v>2.39</c:v>
                </c:pt>
                <c:pt idx="1">
                  <c:v>2.72</c:v>
                </c:pt>
                <c:pt idx="2">
                  <c:v>2.78</c:v>
                </c:pt>
                <c:pt idx="3">
                  <c:v>2.99</c:v>
                </c:pt>
                <c:pt idx="4">
                  <c:v>3.29</c:v>
                </c:pt>
                <c:pt idx="5">
                  <c:v>3.32</c:v>
                </c:pt>
                <c:pt idx="6">
                  <c:v>3.36</c:v>
                </c:pt>
                <c:pt idx="7">
                  <c:v>3.47</c:v>
                </c:pt>
                <c:pt idx="8">
                  <c:v>3.51</c:v>
                </c:pt>
                <c:pt idx="9">
                  <c:v>3.85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3E-4624-94E1-DC3420E41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41-4688-A021-933C510279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41-4688-A021-933C5102791A}"/>
              </c:ext>
            </c:extLst>
          </c:dPt>
          <c:dLbls>
            <c:dLbl>
              <c:idx val="0"/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B41-4688-A021-933C5102791A}"/>
                </c:ext>
              </c:extLst>
            </c:dLbl>
            <c:dLbl>
              <c:idx val="1"/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B41-4688-A021-933C510279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'13-28'!$B$19:$B$20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'13-28'!$C$19:$C$20</c:f>
              <c:numCache>
                <c:formatCode>0.0%</c:formatCode>
                <c:ptCount val="2"/>
                <c:pt idx="0">
                  <c:v>0.375</c:v>
                </c:pt>
                <c:pt idx="1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41-4688-A021-933C51027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'13-28'!$B$25:$B$30</c:f>
              <c:strCache>
                <c:ptCount val="6"/>
                <c:pt idx="0">
                  <c:v>do Wadowic</c:v>
                </c:pt>
                <c:pt idx="1">
                  <c:v>na Śląsk</c:v>
                </c:pt>
                <c:pt idx="2">
                  <c:v>do sąsiednich gmin</c:v>
                </c:pt>
                <c:pt idx="3">
                  <c:v>do innej lokalizacji</c:v>
                </c:pt>
                <c:pt idx="4">
                  <c:v>do Krakowa</c:v>
                </c:pt>
                <c:pt idx="5">
                  <c:v>do Oświęcimia</c:v>
                </c:pt>
              </c:strCache>
            </c:strRef>
          </c:cat>
          <c:val>
            <c:numRef>
              <c:f>'13-28'!$C$25:$C$30</c:f>
              <c:numCache>
                <c:formatCode>0.0%</c:formatCode>
                <c:ptCount val="6"/>
                <c:pt idx="0">
                  <c:v>0.1391304347826087</c:v>
                </c:pt>
                <c:pt idx="1">
                  <c:v>0.14782608695652169</c:v>
                </c:pt>
                <c:pt idx="2">
                  <c:v>0.16521739130434779</c:v>
                </c:pt>
                <c:pt idx="3">
                  <c:v>0.16521739130434779</c:v>
                </c:pt>
                <c:pt idx="4">
                  <c:v>0.18260869565217391</c:v>
                </c:pt>
                <c:pt idx="5">
                  <c:v>0.28695652173913039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E2-4EE2-A9F5-30199E507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2809712"/>
        <c:axId val="782813872"/>
      </c:barChart>
      <c:catAx>
        <c:axId val="782809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2813872"/>
        <c:crosses val="autoZero"/>
        <c:auto val="1"/>
        <c:lblAlgn val="ctr"/>
        <c:lblOffset val="100"/>
        <c:noMultiLvlLbl val="0"/>
      </c:catAx>
      <c:valAx>
        <c:axId val="782813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2809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6D-445C-BC02-033F4E5919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6D-445C-BC02-033F4E59193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6D-445C-BC02-033F4E59193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6D-445C-BC02-033F4E5919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METRYCZKA!$B$10:$B$13</c:f>
              <c:strCache>
                <c:ptCount val="4"/>
                <c:pt idx="0">
                  <c:v>15-19 lat</c:v>
                </c:pt>
                <c:pt idx="1">
                  <c:v>20-39 lat</c:v>
                </c:pt>
                <c:pt idx="2">
                  <c:v>40-59 lat</c:v>
                </c:pt>
                <c:pt idx="3">
                  <c:v>60 i więcej lat</c:v>
                </c:pt>
              </c:strCache>
            </c:strRef>
          </c:cat>
          <c:val>
            <c:numRef>
              <c:f>METRYCZKA!$C$10:$C$13</c:f>
              <c:numCache>
                <c:formatCode>0.0%</c:formatCode>
                <c:ptCount val="4"/>
                <c:pt idx="0">
                  <c:v>3.2608695652173912E-2</c:v>
                </c:pt>
                <c:pt idx="1">
                  <c:v>0.59782608695652173</c:v>
                </c:pt>
                <c:pt idx="2">
                  <c:v>0.30978260869565222</c:v>
                </c:pt>
                <c:pt idx="3">
                  <c:v>5.9782608695652183E-2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6D-445C-BC02-033F4E591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54-4F01-9E8B-B3E936820C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54-4F01-9E8B-B3E936820C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54-4F01-9E8B-B3E936820C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54-4F01-9E8B-B3E936820C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'13-28'!$B$48:$B$51</c:f>
              <c:strCache>
                <c:ptCount val="4"/>
                <c:pt idx="0">
                  <c:v>innym środkiem lokomocji</c:v>
                </c:pt>
                <c:pt idx="1">
                  <c:v>transportem zbiorowym - busem</c:v>
                </c:pt>
                <c:pt idx="2">
                  <c:v>rowerem</c:v>
                </c:pt>
                <c:pt idx="3">
                  <c:v>samochodem</c:v>
                </c:pt>
              </c:strCache>
            </c:strRef>
          </c:cat>
          <c:val>
            <c:numRef>
              <c:f>'13-28'!$C$48:$C$51</c:f>
              <c:numCache>
                <c:formatCode>0.0%</c:formatCode>
                <c:ptCount val="4"/>
                <c:pt idx="0">
                  <c:v>3.2608695652173912E-2</c:v>
                </c:pt>
                <c:pt idx="1">
                  <c:v>0.17391304347826089</c:v>
                </c:pt>
                <c:pt idx="2">
                  <c:v>0.18478260869565219</c:v>
                </c:pt>
                <c:pt idx="3">
                  <c:v>0.78260869565217395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54-4F01-9E8B-B3E936820C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B6-4552-9654-D587F5942D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B6-4552-9654-D587F5942D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B6-4552-9654-D587F5942D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B6-4552-9654-D587F5942D5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'13-28'!$B$61:$B$63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'13-28'!$C$61:$C$63</c:f>
              <c:numCache>
                <c:formatCode>0.0%</c:formatCode>
                <c:ptCount val="3"/>
                <c:pt idx="0">
                  <c:v>0.60326086956521741</c:v>
                </c:pt>
                <c:pt idx="1">
                  <c:v>0.25543478260869568</c:v>
                </c:pt>
                <c:pt idx="2">
                  <c:v>0.14130434782608689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B6-4552-9654-D587F5942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'13-28'!$Q$69:$Q$79</c:f>
              <c:strCache>
                <c:ptCount val="11"/>
                <c:pt idx="0">
                  <c:v>przepustowość głównych tras komunikacyjnych w gminie</c:v>
                </c:pt>
                <c:pt idx="1">
                  <c:v>dostępność transportu zbiorowego - busów</c:v>
                </c:pt>
                <c:pt idx="2">
                  <c:v>bezpieczeństwo na drogach</c:v>
                </c:pt>
                <c:pt idx="3">
                  <c:v>jakość transportu zbiorowego (komfort podróżowania, punktualność)</c:v>
                </c:pt>
                <c:pt idx="4">
                  <c:v>jakość / stan nawierzchni dróg / ulic</c:v>
                </c:pt>
                <c:pt idx="5">
                  <c:v>sieć dróg lokalnych w gminie</c:v>
                </c:pt>
                <c:pt idx="6">
                  <c:v>dostępność tras i ścieżek rowerowych</c:v>
                </c:pt>
                <c:pt idx="7">
                  <c:v>utrzymanie dróg publicznych w zimie (np. odśnieżanie)</c:v>
                </c:pt>
                <c:pt idx="8">
                  <c:v>jakość chodników (ich stan, oświetlenie w nocy)</c:v>
                </c:pt>
                <c:pt idx="9">
                  <c:v>dostępność chodników</c:v>
                </c:pt>
                <c:pt idx="10">
                  <c:v>jakość tras i ścieżek rowerowych</c:v>
                </c:pt>
              </c:strCache>
            </c:strRef>
          </c:cat>
          <c:val>
            <c:numRef>
              <c:f>'13-28'!$R$69:$R$79</c:f>
              <c:numCache>
                <c:formatCode>0.0</c:formatCode>
                <c:ptCount val="11"/>
                <c:pt idx="0">
                  <c:v>1.73</c:v>
                </c:pt>
                <c:pt idx="1">
                  <c:v>2.2999999999999998</c:v>
                </c:pt>
                <c:pt idx="2">
                  <c:v>2.5299999999999998</c:v>
                </c:pt>
                <c:pt idx="3">
                  <c:v>2.63</c:v>
                </c:pt>
                <c:pt idx="4">
                  <c:v>2.76</c:v>
                </c:pt>
                <c:pt idx="5">
                  <c:v>2.91</c:v>
                </c:pt>
                <c:pt idx="6">
                  <c:v>2.93</c:v>
                </c:pt>
                <c:pt idx="7">
                  <c:v>2.94</c:v>
                </c:pt>
                <c:pt idx="8">
                  <c:v>3.13</c:v>
                </c:pt>
                <c:pt idx="9">
                  <c:v>3.14</c:v>
                </c:pt>
                <c:pt idx="1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4-448E-9F2F-34BE3F87B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 algn="r"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'13-28'!$B$84</c:f>
              <c:strCache>
                <c:ptCount val="1"/>
                <c:pt idx="0">
                  <c:v>1 - bardzo niebezpiecznie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'13-28'!$C$84</c:f>
              <c:numCache>
                <c:formatCode>0.0%</c:formatCode>
                <c:ptCount val="1"/>
                <c:pt idx="0">
                  <c:v>4.8913043478260872E-2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B-4CD1-ADE5-4BB5EDA3AD2D}"/>
            </c:ext>
          </c:extLst>
        </c:ser>
        <c:ser>
          <c:idx val="1"/>
          <c:order val="1"/>
          <c:tx>
            <c:strRef>
              <c:f>'13-28'!$B$85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'13-28'!$C$85</c:f>
              <c:numCache>
                <c:formatCode>0.0%</c:formatCode>
                <c:ptCount val="1"/>
                <c:pt idx="0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0B-4CD1-ADE5-4BB5EDA3AD2D}"/>
            </c:ext>
          </c:extLst>
        </c:ser>
        <c:ser>
          <c:idx val="2"/>
          <c:order val="2"/>
          <c:tx>
            <c:strRef>
              <c:f>'13-28'!$B$86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'13-28'!$C$86</c:f>
              <c:numCache>
                <c:formatCode>0.0%</c:formatCode>
                <c:ptCount val="1"/>
                <c:pt idx="0">
                  <c:v>0.33695652173913038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0B-4CD1-ADE5-4BB5EDA3AD2D}"/>
            </c:ext>
          </c:extLst>
        </c:ser>
        <c:ser>
          <c:idx val="3"/>
          <c:order val="3"/>
          <c:tx>
            <c:strRef>
              <c:f>'13-28'!$B$87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'13-28'!$C$87</c:f>
              <c:numCache>
                <c:formatCode>0.0%</c:formatCode>
                <c:ptCount val="1"/>
                <c:pt idx="0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0B-4CD1-ADE5-4BB5EDA3AD2D}"/>
            </c:ext>
          </c:extLst>
        </c:ser>
        <c:ser>
          <c:idx val="4"/>
          <c:order val="4"/>
          <c:tx>
            <c:strRef>
              <c:f>'13-28'!$B$88</c:f>
              <c:strCache>
                <c:ptCount val="1"/>
                <c:pt idx="0">
                  <c:v>5 - całkowicie bezpiecznie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'13-28'!$C$88</c:f>
              <c:numCache>
                <c:formatCode>0.0%</c:formatCode>
                <c:ptCount val="1"/>
                <c:pt idx="0">
                  <c:v>0.1141304347826087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0B-4CD1-ADE5-4BB5EDA3A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9602832"/>
        <c:axId val="339602000"/>
      </c:barChart>
      <c:catAx>
        <c:axId val="339602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9602000"/>
        <c:crosses val="autoZero"/>
        <c:auto val="1"/>
        <c:lblAlgn val="ctr"/>
        <c:lblOffset val="100"/>
        <c:noMultiLvlLbl val="0"/>
      </c:catAx>
      <c:valAx>
        <c:axId val="339602000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33960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'13-28'!$Q$94:$Q$106</c:f>
              <c:strCache>
                <c:ptCount val="13"/>
                <c:pt idx="0">
                  <c:v>dostępność placów zabaw dla dzieci</c:v>
                </c:pt>
                <c:pt idx="1">
                  <c:v>jakość placów zabaw</c:v>
                </c:pt>
                <c:pt idx="2">
                  <c:v>dostępność miejsc w przedszkolach</c:v>
                </c:pt>
                <c:pt idx="3">
                  <c:v>dostępność różnych form ciekawego spędzania czasu wolnego dla dzieci i młodzieży</c:v>
                </c:pt>
                <c:pt idx="4">
                  <c:v>dostępność miejsc w żłobkach</c:v>
                </c:pt>
                <c:pt idx="5">
                  <c:v>dostępność szkół ponadpodstawowych</c:v>
                </c:pt>
                <c:pt idx="6">
                  <c:v>dostępność zajęć pozalekcyjnych dla dzieci i młodzieży</c:v>
                </c:pt>
                <c:pt idx="7">
                  <c:v>jakość nauczania w szkołach podstawowych</c:v>
                </c:pt>
                <c:pt idx="8">
                  <c:v>dostępność świetlic</c:v>
                </c:pt>
                <c:pt idx="9">
                  <c:v>dostępność szkół podstawowych</c:v>
                </c:pt>
                <c:pt idx="10">
                  <c:v>jakość opieki w przedszkolach</c:v>
                </c:pt>
                <c:pt idx="11">
                  <c:v>jakość nauczania w szkołach ponadpodstawowych</c:v>
                </c:pt>
                <c:pt idx="12">
                  <c:v>jakość opieki w żłobkach</c:v>
                </c:pt>
              </c:strCache>
            </c:strRef>
          </c:cat>
          <c:val>
            <c:numRef>
              <c:f>'13-28'!$R$94:$R$106</c:f>
              <c:numCache>
                <c:formatCode>0.0</c:formatCode>
                <c:ptCount val="13"/>
                <c:pt idx="0">
                  <c:v>3.5</c:v>
                </c:pt>
                <c:pt idx="1">
                  <c:v>3.61</c:v>
                </c:pt>
                <c:pt idx="2">
                  <c:v>3.62</c:v>
                </c:pt>
                <c:pt idx="3">
                  <c:v>3.63</c:v>
                </c:pt>
                <c:pt idx="4">
                  <c:v>3.65</c:v>
                </c:pt>
                <c:pt idx="5">
                  <c:v>4.26</c:v>
                </c:pt>
                <c:pt idx="6">
                  <c:v>4.26</c:v>
                </c:pt>
                <c:pt idx="7">
                  <c:v>4.29</c:v>
                </c:pt>
                <c:pt idx="8">
                  <c:v>4.3099999999999996</c:v>
                </c:pt>
                <c:pt idx="9">
                  <c:v>4.46</c:v>
                </c:pt>
                <c:pt idx="10">
                  <c:v>4.8600000000000003</c:v>
                </c:pt>
                <c:pt idx="11">
                  <c:v>4.9800000000000004</c:v>
                </c:pt>
                <c:pt idx="12">
                  <c:v>5.14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B-4D7E-B175-EF36B625A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76157475890807"/>
          <c:y val="3.1406773926307613E-2"/>
          <c:w val="0.43501077410198569"/>
          <c:h val="0.8652741573058968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'13-28'!$Q$112:$Q$122</c:f>
              <c:strCache>
                <c:ptCount val="11"/>
                <c:pt idx="0">
                  <c:v>dostęp do specjalistycznej opieki zdrowotnej</c:v>
                </c:pt>
                <c:pt idx="1">
                  <c:v>dostęp do podstawowej opieki zdrowotnej</c:v>
                </c:pt>
                <c:pt idx="2">
                  <c:v>działalność ośrodków zdrowia na terenie gminy</c:v>
                </c:pt>
                <c:pt idx="3">
                  <c:v>dostępność do bezpłatnych programów profilaktycznych itp.</c:v>
                </c:pt>
                <c:pt idx="4">
                  <c:v>działalność Ośrodka Pomocy Społecznej w Zatorze</c:v>
                </c:pt>
                <c:pt idx="5">
                  <c:v>przystosowanie budynków publicznych do potrzeb osób z niepełnosprawnościami</c:v>
                </c:pt>
                <c:pt idx="6">
                  <c:v>funkcjonowanie aptek</c:v>
                </c:pt>
                <c:pt idx="7">
                  <c:v>zainteresowanie instytucji gminnych problemami seniorów</c:v>
                </c:pt>
                <c:pt idx="8">
                  <c:v>możliwość skorzystania przez potrzebujących z usług opiekuńczych fin. przez gminę</c:v>
                </c:pt>
                <c:pt idx="9">
                  <c:v>pomoc udzielaną przez instytucje gminy osobom znajdującym się w gorszym położeniu</c:v>
                </c:pt>
                <c:pt idx="10">
                  <c:v>pomoc udzielaną przez organizacje społ. osobom znajdującym się w gorszym położeniu</c:v>
                </c:pt>
              </c:strCache>
            </c:strRef>
          </c:cat>
          <c:val>
            <c:numRef>
              <c:f>'13-28'!$R$112:$R$122</c:f>
              <c:numCache>
                <c:formatCode>0.0</c:formatCode>
                <c:ptCount val="11"/>
                <c:pt idx="0">
                  <c:v>1.43</c:v>
                </c:pt>
                <c:pt idx="1">
                  <c:v>1.48</c:v>
                </c:pt>
                <c:pt idx="2">
                  <c:v>1.54</c:v>
                </c:pt>
                <c:pt idx="3">
                  <c:v>2.46</c:v>
                </c:pt>
                <c:pt idx="4">
                  <c:v>3.29</c:v>
                </c:pt>
                <c:pt idx="5">
                  <c:v>3.94</c:v>
                </c:pt>
                <c:pt idx="6">
                  <c:v>4.1399999999999997</c:v>
                </c:pt>
                <c:pt idx="7">
                  <c:v>4.16</c:v>
                </c:pt>
                <c:pt idx="8">
                  <c:v>4.46</c:v>
                </c:pt>
                <c:pt idx="9">
                  <c:v>4.63</c:v>
                </c:pt>
                <c:pt idx="10">
                  <c:v>4.66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82-41C6-87DB-CEB022350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'13-28'!$Q$128:$Q$130</c:f>
              <c:strCache>
                <c:ptCount val="3"/>
                <c:pt idx="0">
                  <c:v>atrakcyjność miejsc pracy (np. poziom wynagrodzeń)</c:v>
                </c:pt>
                <c:pt idx="1">
                  <c:v>dostępność miejsc pracy</c:v>
                </c:pt>
                <c:pt idx="2">
                  <c:v>wsparcie udzielane przedsiębiorcom przez gminę oraz jakość współpracy z przedsiębiorcami</c:v>
                </c:pt>
              </c:strCache>
            </c:strRef>
          </c:cat>
          <c:val>
            <c:numRef>
              <c:f>'13-28'!$R$128:$R$130</c:f>
              <c:numCache>
                <c:formatCode>0.0</c:formatCode>
                <c:ptCount val="3"/>
                <c:pt idx="0">
                  <c:v>3.26</c:v>
                </c:pt>
                <c:pt idx="1">
                  <c:v>3.76</c:v>
                </c:pt>
                <c:pt idx="2">
                  <c:v>4.5599999999999996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E3-4893-B4F7-7EEF257E7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A4-41BE-92DF-AFDDFAD6A6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A4-41BE-92DF-AFDDFAD6A6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A4-41BE-92DF-AFDDFAD6A6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A4-41BE-92DF-AFDDFAD6A6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'13-28'!$B$135:$B$137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'13-28'!$C$135:$C$137</c:f>
              <c:numCache>
                <c:formatCode>0.0%</c:formatCode>
                <c:ptCount val="3"/>
                <c:pt idx="0">
                  <c:v>0.59782608695652173</c:v>
                </c:pt>
                <c:pt idx="1">
                  <c:v>0.31521739130434778</c:v>
                </c:pt>
                <c:pt idx="2">
                  <c:v>8.6956521739130432E-2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A4-41BE-92DF-AFDDFAD6A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'13-28'!$Q$143:$Q$150</c:f>
              <c:strCache>
                <c:ptCount val="8"/>
                <c:pt idx="0">
                  <c:v>dostęp do miejsc rekreacji i wypoczynku w najbliższej okolicy zamieszkania</c:v>
                </c:pt>
                <c:pt idx="1">
                  <c:v>dostępność miejsc, w których dorośli mogą spędzać czas wolny poza domem</c:v>
                </c:pt>
                <c:pt idx="2">
                  <c:v>możliwość czynnego uprawiania sportu</c:v>
                </c:pt>
                <c:pt idx="3">
                  <c:v>możliwość udziału w imprezach sportowych jako widz</c:v>
                </c:pt>
                <c:pt idx="4">
                  <c:v>działalność Regionalnego Ośrodka Kultury w Zatorze</c:v>
                </c:pt>
                <c:pt idx="5">
                  <c:v>możliwość uczestniczenia jako widz/słuchacz w życiu kulturalnym</c:v>
                </c:pt>
                <c:pt idx="6">
                  <c:v>możliwość uczestniczenia w życiu kulturalnym i podejmowania działań artystycznych</c:v>
                </c:pt>
                <c:pt idx="7">
                  <c:v>działalność Publicznej Biblioteki w Zatorze wraz z filiami</c:v>
                </c:pt>
              </c:strCache>
            </c:strRef>
          </c:cat>
          <c:val>
            <c:numRef>
              <c:f>'13-28'!$R$143:$R$150</c:f>
              <c:numCache>
                <c:formatCode>0.0</c:formatCode>
                <c:ptCount val="8"/>
                <c:pt idx="0">
                  <c:v>2.4900000000000002</c:v>
                </c:pt>
                <c:pt idx="1">
                  <c:v>2.97</c:v>
                </c:pt>
                <c:pt idx="2">
                  <c:v>3.49</c:v>
                </c:pt>
                <c:pt idx="3">
                  <c:v>3.62</c:v>
                </c:pt>
                <c:pt idx="4">
                  <c:v>3.82</c:v>
                </c:pt>
                <c:pt idx="5">
                  <c:v>3.93</c:v>
                </c:pt>
                <c:pt idx="6">
                  <c:v>4.21</c:v>
                </c:pt>
                <c:pt idx="7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F-44E4-B120-2C2144FE6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E8-4E62-B494-0B4BCCBEE6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E8-4E62-B494-0B4BCCBEE6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E8-4E62-B494-0B4BCCBEE6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E8-4E62-B494-0B4BCCBEE6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'13-28'!$B$155:$B$157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'13-28'!$C$155:$C$157</c:f>
              <c:numCache>
                <c:formatCode>0.0%</c:formatCode>
                <c:ptCount val="3"/>
                <c:pt idx="0">
                  <c:v>0.79347826086956519</c:v>
                </c:pt>
                <c:pt idx="1">
                  <c:v>7.6086956521739135E-2</c:v>
                </c:pt>
                <c:pt idx="2">
                  <c:v>0.13043478260869559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E8-4E62-B494-0B4BCCBEE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DD-4DD1-BD2F-30E80C8BE2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DD-4DD1-BD2F-30E80C8BE2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DD-4DD1-BD2F-30E80C8BE2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DD-4DD1-BD2F-30E80C8BE2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DD-4DD1-BD2F-30E80C8BE20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DD-4DD1-BD2F-30E80C8BE2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METRYCZKA!$B$18:$B$23</c:f>
              <c:strCache>
                <c:ptCount val="6"/>
                <c:pt idx="0">
                  <c:v>gimnazjalne i niżej</c:v>
                </c:pt>
                <c:pt idx="1">
                  <c:v>zasadnicze zawodowe</c:v>
                </c:pt>
                <c:pt idx="2">
                  <c:v>średnie ogólnokształcące</c:v>
                </c:pt>
                <c:pt idx="3">
                  <c:v>pomaturalne</c:v>
                </c:pt>
                <c:pt idx="4">
                  <c:v>średnie zawodowe</c:v>
                </c:pt>
                <c:pt idx="5">
                  <c:v>wyższe</c:v>
                </c:pt>
              </c:strCache>
            </c:strRef>
          </c:cat>
          <c:val>
            <c:numRef>
              <c:f>METRYCZKA!$C$18:$C$23</c:f>
              <c:numCache>
                <c:formatCode>0.0%</c:formatCode>
                <c:ptCount val="6"/>
                <c:pt idx="0">
                  <c:v>1.0869565217391301E-2</c:v>
                </c:pt>
                <c:pt idx="1">
                  <c:v>6.5217391304347824E-2</c:v>
                </c:pt>
                <c:pt idx="2">
                  <c:v>0.13043478260869559</c:v>
                </c:pt>
                <c:pt idx="3">
                  <c:v>9.2391304347826081E-2</c:v>
                </c:pt>
                <c:pt idx="4">
                  <c:v>0.18478260869565219</c:v>
                </c:pt>
                <c:pt idx="5">
                  <c:v>0.51630434782608692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9DD-4DD1-BD2F-30E80C8BE2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085470085470139E-3"/>
          <c:y val="0.73172152777777777"/>
          <c:w val="0.98675555555555561"/>
          <c:h val="0.250639583333333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79-4EC7-BE6B-5D2DC873D0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79-4EC7-BE6B-5D2DC873D0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79-4EC7-BE6B-5D2DC873D0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79-4EC7-BE6B-5D2DC873D0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'13-28'!$B$162:$B$164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'13-28'!$C$162:$C$164</c:f>
              <c:numCache>
                <c:formatCode>0.0%</c:formatCode>
                <c:ptCount val="3"/>
                <c:pt idx="0">
                  <c:v>0.2119565217391304</c:v>
                </c:pt>
                <c:pt idx="1">
                  <c:v>0.71739130434782605</c:v>
                </c:pt>
                <c:pt idx="2">
                  <c:v>7.0652173913043473E-2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79-4EC7-BE6B-5D2DC873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4B-42D3-8F4E-74A08F47C2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4B-42D3-8F4E-74A08F47C2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4B-42D3-8F4E-74A08F47C2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4B-42D3-8F4E-74A08F47C265}"/>
              </c:ext>
            </c:extLst>
          </c:dPt>
          <c:dLbls>
            <c:dLbl>
              <c:idx val="2"/>
              <c:layout>
                <c:manualLayout>
                  <c:x val="0.10507971968837758"/>
                  <c:y val="1.10243055555555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4B-42D3-8F4E-74A08F47C2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'13-28'!$B$169:$B$171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NIE WIEM</c:v>
                </c:pt>
              </c:strCache>
            </c:strRef>
          </c:cat>
          <c:val>
            <c:numRef>
              <c:f>'13-28'!$C$169:$C$171</c:f>
              <c:numCache>
                <c:formatCode>0.0%</c:formatCode>
                <c:ptCount val="3"/>
                <c:pt idx="0">
                  <c:v>0.91304347826086951</c:v>
                </c:pt>
                <c:pt idx="1">
                  <c:v>7.6086956521739135E-2</c:v>
                </c:pt>
                <c:pt idx="2">
                  <c:v>1.0869565217391301E-2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4B-42D3-8F4E-74A08F47C2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'13-28'!$Q$177:$Q$181</c:f>
              <c:strCache>
                <c:ptCount val="5"/>
                <c:pt idx="0">
                  <c:v>wyższe ceny</c:v>
                </c:pt>
                <c:pt idx="1">
                  <c:v>hałas</c:v>
                </c:pt>
                <c:pt idx="2">
                  <c:v>tłok</c:v>
                </c:pt>
                <c:pt idx="3">
                  <c:v>chaos przestrzenny w sąsiedztwie miejsc atrakcyjnych turystycznie</c:v>
                </c:pt>
                <c:pt idx="4">
                  <c:v>ruch samochodowy, zatory komunikacyjne</c:v>
                </c:pt>
              </c:strCache>
            </c:strRef>
          </c:cat>
          <c:val>
            <c:numRef>
              <c:f>'13-28'!$R$177:$R$181</c:f>
              <c:numCache>
                <c:formatCode>0.0</c:formatCode>
                <c:ptCount val="5"/>
                <c:pt idx="0">
                  <c:v>4.24</c:v>
                </c:pt>
                <c:pt idx="1">
                  <c:v>4.25</c:v>
                </c:pt>
                <c:pt idx="2">
                  <c:v>4.3499999999999996</c:v>
                </c:pt>
                <c:pt idx="3">
                  <c:v>4.43</c:v>
                </c:pt>
                <c:pt idx="4">
                  <c:v>4.8499999999999996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4-4A0C-9168-14B1E8EF9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707664"/>
        <c:axId val="785708496"/>
      </c:barChart>
      <c:catAx>
        <c:axId val="78570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8496"/>
        <c:crosses val="autoZero"/>
        <c:auto val="1"/>
        <c:lblAlgn val="ctr"/>
        <c:lblOffset val="100"/>
        <c:noMultiLvlLbl val="0"/>
      </c:catAx>
      <c:valAx>
        <c:axId val="78570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570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606015433331777"/>
          <c:y val="2.8664495114006514E-2"/>
          <c:w val="0.49269615303544573"/>
          <c:h val="0.8867058914052681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'29'!$B$13:$B$27</c:f>
              <c:strCache>
                <c:ptCount val="15"/>
                <c:pt idx="0">
                  <c:v>kanalizacja deszczowa, melioracja, retencja</c:v>
                </c:pt>
                <c:pt idx="1">
                  <c:v>sport</c:v>
                </c:pt>
                <c:pt idx="2">
                  <c:v>czystość ulic i terenów publicznych</c:v>
                </c:pt>
                <c:pt idx="3">
                  <c:v>gospodarka odpadami</c:v>
                </c:pt>
                <c:pt idx="4">
                  <c:v>zajęcia pozalekcyjne dla dzieci i młodzieży</c:v>
                </c:pt>
                <c:pt idx="5">
                  <c:v>rekreacja i wypoczynek</c:v>
                </c:pt>
                <c:pt idx="6">
                  <c:v>opieka nad dziećmi do 3 r.ż.</c:v>
                </c:pt>
                <c:pt idx="7">
                  <c:v>walka o czyste powietrze</c:v>
                </c:pt>
                <c:pt idx="8">
                  <c:v>infrastruktura rowerowa</c:v>
                </c:pt>
                <c:pt idx="9">
                  <c:v>bezpieczeństwo publiczne</c:v>
                </c:pt>
                <c:pt idx="10">
                  <c:v>infrastruktura drogowa</c:v>
                </c:pt>
                <c:pt idx="11">
                  <c:v>transport publiczny</c:v>
                </c:pt>
                <c:pt idx="12">
                  <c:v>oświata i opieka przedszkolna</c:v>
                </c:pt>
                <c:pt idx="13">
                  <c:v>przyjazne przestrzenie publiczne, parki, tereny zielone</c:v>
                </c:pt>
                <c:pt idx="14">
                  <c:v>ochrona i profilaktyka zdrowia</c:v>
                </c:pt>
              </c:strCache>
            </c:strRef>
          </c:cat>
          <c:val>
            <c:numRef>
              <c:f>'29'!$C$13:$C$27</c:f>
              <c:numCache>
                <c:formatCode>0.0%</c:formatCode>
                <c:ptCount val="15"/>
                <c:pt idx="0">
                  <c:v>5.434782608695652E-2</c:v>
                </c:pt>
                <c:pt idx="1">
                  <c:v>6.5217391304347824E-2</c:v>
                </c:pt>
                <c:pt idx="2">
                  <c:v>7.6086956521739135E-2</c:v>
                </c:pt>
                <c:pt idx="3">
                  <c:v>8.6956521739130432E-2</c:v>
                </c:pt>
                <c:pt idx="4">
                  <c:v>0.108695652173913</c:v>
                </c:pt>
                <c:pt idx="5">
                  <c:v>0.11956521739130439</c:v>
                </c:pt>
                <c:pt idx="6">
                  <c:v>0.1521739130434783</c:v>
                </c:pt>
                <c:pt idx="7">
                  <c:v>0.1521739130434783</c:v>
                </c:pt>
                <c:pt idx="8">
                  <c:v>0.19021739130434781</c:v>
                </c:pt>
                <c:pt idx="9">
                  <c:v>0.19565217391304349</c:v>
                </c:pt>
                <c:pt idx="10">
                  <c:v>0.19565217391304349</c:v>
                </c:pt>
                <c:pt idx="11">
                  <c:v>0.20108695652173911</c:v>
                </c:pt>
                <c:pt idx="12">
                  <c:v>0.2119565217391304</c:v>
                </c:pt>
                <c:pt idx="13">
                  <c:v>0.26630434782608697</c:v>
                </c:pt>
                <c:pt idx="14">
                  <c:v>0.54347826086956519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F-47AB-BC98-EA2808D26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9912864"/>
        <c:axId val="689913696"/>
      </c:barChart>
      <c:catAx>
        <c:axId val="689912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9913696"/>
        <c:crosses val="autoZero"/>
        <c:auto val="1"/>
        <c:lblAlgn val="ctr"/>
        <c:lblOffset val="100"/>
        <c:noMultiLvlLbl val="0"/>
      </c:catAx>
      <c:valAx>
        <c:axId val="689913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991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F4-4585-B5AB-D4B1482DA7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F4-4585-B5AB-D4B1482DA7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F4-4585-B5AB-D4B1482DA7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F4-4585-B5AB-D4B1482DA7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CF4-4585-B5AB-D4B1482DA7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CF4-4585-B5AB-D4B1482DA7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CF4-4585-B5AB-D4B1482DA76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CF4-4585-B5AB-D4B1482DA76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CF4-4585-B5AB-D4B1482DA76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CF4-4585-B5AB-D4B1482DA7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METRYCZKA!$B$28:$B$37</c:f>
              <c:strCache>
                <c:ptCount val="10"/>
                <c:pt idx="0">
                  <c:v>Zator</c:v>
                </c:pt>
                <c:pt idx="1">
                  <c:v>Podolsze</c:v>
                </c:pt>
                <c:pt idx="2">
                  <c:v>Graboszyce</c:v>
                </c:pt>
                <c:pt idx="3">
                  <c:v>Łowiczki</c:v>
                </c:pt>
                <c:pt idx="4">
                  <c:v>Smolice</c:v>
                </c:pt>
                <c:pt idx="5">
                  <c:v>Palczowice</c:v>
                </c:pt>
                <c:pt idx="6">
                  <c:v>Rudze</c:v>
                </c:pt>
                <c:pt idx="7">
                  <c:v>Trzebieńczyce</c:v>
                </c:pt>
                <c:pt idx="8">
                  <c:v>Laskowa</c:v>
                </c:pt>
                <c:pt idx="9">
                  <c:v>Grodzisko</c:v>
                </c:pt>
              </c:strCache>
            </c:strRef>
          </c:cat>
          <c:val>
            <c:numRef>
              <c:f>METRYCZKA!$C$28:$C$37</c:f>
              <c:numCache>
                <c:formatCode>0.0%</c:formatCode>
                <c:ptCount val="10"/>
                <c:pt idx="0">
                  <c:v>0.55434782608695654</c:v>
                </c:pt>
                <c:pt idx="1">
                  <c:v>0.17934782608695651</c:v>
                </c:pt>
                <c:pt idx="2">
                  <c:v>6.5217391304347824E-2</c:v>
                </c:pt>
                <c:pt idx="3">
                  <c:v>5.434782608695652E-2</c:v>
                </c:pt>
                <c:pt idx="4">
                  <c:v>3.8043478260869568E-2</c:v>
                </c:pt>
                <c:pt idx="5">
                  <c:v>2.717391304347826E-2</c:v>
                </c:pt>
                <c:pt idx="6">
                  <c:v>2.717391304347826E-2</c:v>
                </c:pt>
                <c:pt idx="7">
                  <c:v>2.717391304347826E-2</c:v>
                </c:pt>
                <c:pt idx="8">
                  <c:v>1.630434782608696E-2</c:v>
                </c:pt>
                <c:pt idx="9">
                  <c:v>1.0869565217391301E-2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CF4-4585-B5AB-D4B1482DA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'1-3'!$B$4</c:f>
              <c:strCache>
                <c:ptCount val="1"/>
                <c:pt idx="0">
                  <c:v>1 - jestem bardzo niezadowolony/a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'1-3'!$C$4</c:f>
              <c:numCache>
                <c:formatCode>0.0%</c:formatCode>
                <c:ptCount val="1"/>
                <c:pt idx="0">
                  <c:v>0.1521739130434783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2E-421D-8309-BC0736F51E86}"/>
            </c:ext>
          </c:extLst>
        </c:ser>
        <c:ser>
          <c:idx val="1"/>
          <c:order val="1"/>
          <c:tx>
            <c:strRef>
              <c:f>'1-3'!$B$5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'1-3'!$C$5</c:f>
              <c:numCache>
                <c:formatCode>0.0%</c:formatCode>
                <c:ptCount val="1"/>
                <c:pt idx="0">
                  <c:v>0.14130434782608689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2E-421D-8309-BC0736F51E86}"/>
            </c:ext>
          </c:extLst>
        </c:ser>
        <c:ser>
          <c:idx val="2"/>
          <c:order val="2"/>
          <c:tx>
            <c:strRef>
              <c:f>'1-3'!$B$6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'1-3'!$C$6</c:f>
              <c:numCache>
                <c:formatCode>0.0%</c:formatCode>
                <c:ptCount val="1"/>
                <c:pt idx="0">
                  <c:v>0.33695652173913038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2E-421D-8309-BC0736F51E86}"/>
            </c:ext>
          </c:extLst>
        </c:ser>
        <c:ser>
          <c:idx val="3"/>
          <c:order val="3"/>
          <c:tx>
            <c:strRef>
              <c:f>'1-3'!$B$7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'1-3'!$C$7</c:f>
              <c:numCache>
                <c:formatCode>0.0%</c:formatCode>
                <c:ptCount val="1"/>
                <c:pt idx="0">
                  <c:v>0.22826086956521741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2E-421D-8309-BC0736F51E86}"/>
            </c:ext>
          </c:extLst>
        </c:ser>
        <c:ser>
          <c:idx val="4"/>
          <c:order val="4"/>
          <c:tx>
            <c:strRef>
              <c:f>'1-3'!$B$8</c:f>
              <c:strCache>
                <c:ptCount val="1"/>
                <c:pt idx="0">
                  <c:v>5 - jestem bardzo zadowolony/a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'1-3'!$C$8</c:f>
              <c:numCache>
                <c:formatCode>0.0%</c:formatCode>
                <c:ptCount val="1"/>
                <c:pt idx="0">
                  <c:v>0.14130434782608689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2E-421D-8309-BC0736F51E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8885888"/>
        <c:axId val="638888800"/>
      </c:barChart>
      <c:catAx>
        <c:axId val="638885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88800"/>
        <c:crosses val="autoZero"/>
        <c:auto val="1"/>
        <c:lblAlgn val="ctr"/>
        <c:lblOffset val="100"/>
        <c:noMultiLvlLbl val="0"/>
      </c:catAx>
      <c:valAx>
        <c:axId val="638888800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3888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'1-3'!$B$13</c:f>
              <c:strCache>
                <c:ptCount val="1"/>
                <c:pt idx="0">
                  <c:v>1 - zdecydowanie nie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'1-3'!$C$13</c:f>
              <c:numCache>
                <c:formatCode>0.0%</c:formatCode>
                <c:ptCount val="1"/>
                <c:pt idx="0">
                  <c:v>0.35326086956521741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05-4F9E-9A66-45D5E8C61EE0}"/>
            </c:ext>
          </c:extLst>
        </c:ser>
        <c:ser>
          <c:idx val="1"/>
          <c:order val="1"/>
          <c:tx>
            <c:strRef>
              <c:f>'1-3'!$B$14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'1-3'!$C$14</c:f>
              <c:numCache>
                <c:formatCode>0.0%</c:formatCode>
                <c:ptCount val="1"/>
                <c:pt idx="0">
                  <c:v>0.1141304347826087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05-4F9E-9A66-45D5E8C61EE0}"/>
            </c:ext>
          </c:extLst>
        </c:ser>
        <c:ser>
          <c:idx val="2"/>
          <c:order val="2"/>
          <c:tx>
            <c:strRef>
              <c:f>'1-3'!$B$15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'1-3'!$C$15</c:f>
              <c:numCache>
                <c:formatCode>0.0%</c:formatCode>
                <c:ptCount val="1"/>
                <c:pt idx="0">
                  <c:v>0.1521739130434783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05-4F9E-9A66-45D5E8C61EE0}"/>
            </c:ext>
          </c:extLst>
        </c:ser>
        <c:ser>
          <c:idx val="3"/>
          <c:order val="3"/>
          <c:tx>
            <c:strRef>
              <c:f>'1-3'!$B$16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'1-3'!$C$16</c:f>
              <c:numCache>
                <c:formatCode>0.0%</c:formatCode>
                <c:ptCount val="1"/>
                <c:pt idx="0">
                  <c:v>0.16847826086956519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05-4F9E-9A66-45D5E8C61EE0}"/>
            </c:ext>
          </c:extLst>
        </c:ser>
        <c:ser>
          <c:idx val="4"/>
          <c:order val="4"/>
          <c:tx>
            <c:strRef>
              <c:f>'1-3'!$B$17</c:f>
              <c:strCache>
                <c:ptCount val="1"/>
                <c:pt idx="0">
                  <c:v>5 - zdecydowanie tak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'1-3'!$C$17</c:f>
              <c:numCache>
                <c:formatCode>0.0%</c:formatCode>
                <c:ptCount val="1"/>
                <c:pt idx="0">
                  <c:v>0.2119565217391304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05-4F9E-9A66-45D5E8C61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8885888"/>
        <c:axId val="638888800"/>
      </c:barChart>
      <c:catAx>
        <c:axId val="638885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88800"/>
        <c:crosses val="autoZero"/>
        <c:auto val="1"/>
        <c:lblAlgn val="ctr"/>
        <c:lblOffset val="100"/>
        <c:noMultiLvlLbl val="0"/>
      </c:catAx>
      <c:valAx>
        <c:axId val="638888800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3888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'1-3'!$B$22</c:f>
              <c:strCache>
                <c:ptCount val="1"/>
                <c:pt idx="0">
                  <c:v>1 - w ogóle się tym nie interesuję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04861111111111E-3"/>
                  <c:y val="0.22759573382449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C2-4A62-B035-48FDC01EC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'1-3'!$C$22</c:f>
              <c:numCache>
                <c:formatCode>0.0%</c:formatCode>
                <c:ptCount val="1"/>
                <c:pt idx="0">
                  <c:v>1.0869565217391301E-2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C2-4A62-B035-48FDC01EC8FD}"/>
            </c:ext>
          </c:extLst>
        </c:ser>
        <c:ser>
          <c:idx val="1"/>
          <c:order val="1"/>
          <c:tx>
            <c:strRef>
              <c:f>'1-3'!$B$23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409722222222222E-3"/>
                  <c:y val="-0.22759573382449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C2-4A62-B035-48FDC01EC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'1-3'!$C$23</c:f>
              <c:numCache>
                <c:formatCode>0.0%</c:formatCode>
                <c:ptCount val="1"/>
                <c:pt idx="0">
                  <c:v>1.0869565217391301E-2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C2-4A62-B035-48FDC01EC8FD}"/>
            </c:ext>
          </c:extLst>
        </c:ser>
        <c:ser>
          <c:idx val="2"/>
          <c:order val="2"/>
          <c:tx>
            <c:strRef>
              <c:f>'1-3'!$B$24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'1-3'!$C$24</c:f>
              <c:numCache>
                <c:formatCode>0.0%</c:formatCode>
                <c:ptCount val="1"/>
                <c:pt idx="0">
                  <c:v>8.1521739130434784E-2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C2-4A62-B035-48FDC01EC8FD}"/>
            </c:ext>
          </c:extLst>
        </c:ser>
        <c:ser>
          <c:idx val="3"/>
          <c:order val="3"/>
          <c:tx>
            <c:strRef>
              <c:f>'1-3'!$B$25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'1-3'!$C$25</c:f>
              <c:numCache>
                <c:formatCode>0.0%</c:formatCode>
                <c:ptCount val="1"/>
                <c:pt idx="0">
                  <c:v>0.24456521739130441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C2-4A62-B035-48FDC01EC8FD}"/>
            </c:ext>
          </c:extLst>
        </c:ser>
        <c:ser>
          <c:idx val="4"/>
          <c:order val="4"/>
          <c:tx>
            <c:strRef>
              <c:f>'1-3'!$B$26</c:f>
              <c:strCache>
                <c:ptCount val="1"/>
                <c:pt idx="0">
                  <c:v>5 - bardzo się tym interesuję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'1-3'!$C$26</c:f>
              <c:numCache>
                <c:formatCode>0.0%</c:formatCode>
                <c:ptCount val="1"/>
                <c:pt idx="0">
                  <c:v>0.65217391304347827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C2-4A62-B035-48FDC01EC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8885888"/>
        <c:axId val="638888800"/>
      </c:barChart>
      <c:catAx>
        <c:axId val="638885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8888800"/>
        <c:crosses val="autoZero"/>
        <c:auto val="1"/>
        <c:lblAlgn val="ctr"/>
        <c:lblOffset val="100"/>
        <c:noMultiLvlLbl val="0"/>
      </c:catAx>
      <c:valAx>
        <c:axId val="638888800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3888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'4'!$C$2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'4'!$B$4:$B$15</c:f>
              <c:strCache>
                <c:ptCount val="12"/>
                <c:pt idx="0">
                  <c:v>uczestniczyć w sesji Rady Miejskiej w Zatorze</c:v>
                </c:pt>
                <c:pt idx="1">
                  <c:v>uczestniczyć w spotkaniu organizowanym przez Urząd Miejski w Zatorze</c:v>
                </c:pt>
                <c:pt idx="2">
                  <c:v>uczestniczyć w spotkaniu/rozmawiać z radnym o sprawie dotyczącej gminy</c:v>
                </c:pt>
                <c:pt idx="3">
                  <c:v>czytać informacje na tablicach ogłoszeń w UM w Zatorze i/lub w sołectwach</c:v>
                </c:pt>
                <c:pt idx="4">
                  <c:v>sprawdzać informacje w Biuletynie Informacji Publicznej UM w Zatorze</c:v>
                </c:pt>
                <c:pt idx="5">
                  <c:v>uczestniczyć w wydarzeniach/imprezach organizowanych przez gminę</c:v>
                </c:pt>
                <c:pt idx="6">
                  <c:v>sprawdzać plany, uchwały, protokoły lub inne dokumenty gminne</c:v>
                </c:pt>
                <c:pt idx="7">
                  <c:v>czytać na temat gminy Zator w prasie lokalnej</c:v>
                </c:pt>
                <c:pt idx="8">
                  <c:v>sprawdzać informacje w mediach społecznościowych (np. Facebook)</c:v>
                </c:pt>
                <c:pt idx="9">
                  <c:v>przeglądać lokalne portale informacyjne (nieurzędowe)</c:v>
                </c:pt>
                <c:pt idx="10">
                  <c:v>rozmawiać z sąsiadami lub innymi osobami o sprawach gminy</c:v>
                </c:pt>
                <c:pt idx="11">
                  <c:v>sprawdzać informacje na oficjalnej stronie internetowej gminy Zator</c:v>
                </c:pt>
              </c:strCache>
            </c:strRef>
          </c:cat>
          <c:val>
            <c:numRef>
              <c:f>'4'!$C$4:$C$15</c:f>
              <c:numCache>
                <c:formatCode>0.0%</c:formatCode>
                <c:ptCount val="12"/>
                <c:pt idx="0">
                  <c:v>8.6956521739130432E-2</c:v>
                </c:pt>
                <c:pt idx="1">
                  <c:v>0.15760869565217389</c:v>
                </c:pt>
                <c:pt idx="2">
                  <c:v>0.35869565217391303</c:v>
                </c:pt>
                <c:pt idx="3">
                  <c:v>0.46739130434782611</c:v>
                </c:pt>
                <c:pt idx="4">
                  <c:v>0.54347826086956519</c:v>
                </c:pt>
                <c:pt idx="5">
                  <c:v>0.54891304347826086</c:v>
                </c:pt>
                <c:pt idx="6">
                  <c:v>0.59782608695652173</c:v>
                </c:pt>
                <c:pt idx="7">
                  <c:v>0.66304347826086951</c:v>
                </c:pt>
                <c:pt idx="8">
                  <c:v>0.81521739130434778</c:v>
                </c:pt>
                <c:pt idx="9">
                  <c:v>0.88043478260869568</c:v>
                </c:pt>
                <c:pt idx="10">
                  <c:v>0.88043478260869568</c:v>
                </c:pt>
                <c:pt idx="11">
                  <c:v>0.91847826086956519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A3-467D-8E36-9AB68CBBE416}"/>
            </c:ext>
          </c:extLst>
        </c:ser>
        <c:ser>
          <c:idx val="1"/>
          <c:order val="1"/>
          <c:tx>
            <c:strRef>
              <c:f>'4'!$D$2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'4'!$B$4:$B$15</c:f>
              <c:strCache>
                <c:ptCount val="12"/>
                <c:pt idx="0">
                  <c:v>uczestniczyć w sesji Rady Miejskiej w Zatorze</c:v>
                </c:pt>
                <c:pt idx="1">
                  <c:v>uczestniczyć w spotkaniu organizowanym przez Urząd Miejski w Zatorze</c:v>
                </c:pt>
                <c:pt idx="2">
                  <c:v>uczestniczyć w spotkaniu/rozmawiać z radnym o sprawie dotyczącej gminy</c:v>
                </c:pt>
                <c:pt idx="3">
                  <c:v>czytać informacje na tablicach ogłoszeń w UM w Zatorze i/lub w sołectwach</c:v>
                </c:pt>
                <c:pt idx="4">
                  <c:v>sprawdzać informacje w Biuletynie Informacji Publicznej UM w Zatorze</c:v>
                </c:pt>
                <c:pt idx="5">
                  <c:v>uczestniczyć w wydarzeniach/imprezach organizowanych przez gminę</c:v>
                </c:pt>
                <c:pt idx="6">
                  <c:v>sprawdzać plany, uchwały, protokoły lub inne dokumenty gminne</c:v>
                </c:pt>
                <c:pt idx="7">
                  <c:v>czytać na temat gminy Zator w prasie lokalnej</c:v>
                </c:pt>
                <c:pt idx="8">
                  <c:v>sprawdzać informacje w mediach społecznościowych (np. Facebook)</c:v>
                </c:pt>
                <c:pt idx="9">
                  <c:v>przeglądać lokalne portale informacyjne (nieurzędowe)</c:v>
                </c:pt>
                <c:pt idx="10">
                  <c:v>rozmawiać z sąsiadami lub innymi osobami o sprawach gminy</c:v>
                </c:pt>
                <c:pt idx="11">
                  <c:v>sprawdzać informacje na oficjalnej stronie internetowej gminy Zator</c:v>
                </c:pt>
              </c:strCache>
            </c:strRef>
          </c:cat>
          <c:val>
            <c:numRef>
              <c:f>'4'!$D$4:$D$15</c:f>
              <c:numCache>
                <c:formatCode>0.0%</c:formatCode>
                <c:ptCount val="12"/>
                <c:pt idx="0">
                  <c:v>0.91304347826086951</c:v>
                </c:pt>
                <c:pt idx="1">
                  <c:v>0.84239130434782605</c:v>
                </c:pt>
                <c:pt idx="2">
                  <c:v>0.64130434782608692</c:v>
                </c:pt>
                <c:pt idx="3">
                  <c:v>0.53260869565217395</c:v>
                </c:pt>
                <c:pt idx="4">
                  <c:v>0.45652173913043481</c:v>
                </c:pt>
                <c:pt idx="5">
                  <c:v>0.45108695652173908</c:v>
                </c:pt>
                <c:pt idx="6">
                  <c:v>0.40217391304347833</c:v>
                </c:pt>
                <c:pt idx="7">
                  <c:v>0.33695652173913038</c:v>
                </c:pt>
                <c:pt idx="8">
                  <c:v>0.18478260869565219</c:v>
                </c:pt>
                <c:pt idx="9">
                  <c:v>0.11956521739130439</c:v>
                </c:pt>
                <c:pt idx="10">
                  <c:v>0.11956521739130439</c:v>
                </c:pt>
                <c:pt idx="11">
                  <c:v>8.1521739130434784E-2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A3-467D-8E36-9AB68CBBE4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96272"/>
        <c:axId val="469095440"/>
      </c:barChart>
      <c:catAx>
        <c:axId val="469096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69095440"/>
        <c:crosses val="autoZero"/>
        <c:auto val="1"/>
        <c:lblAlgn val="ctr"/>
        <c:lblOffset val="100"/>
        <c:noMultiLvlLbl val="0"/>
      </c:catAx>
      <c:valAx>
        <c:axId val="4690954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6909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'5-12'!$B$4</c:f>
              <c:strCache>
                <c:ptCount val="1"/>
                <c:pt idx="0">
                  <c:v>1 - w ogóle nie informują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'5-12'!$C$4</c:f>
              <c:numCache>
                <c:formatCode>0.0%</c:formatCode>
                <c:ptCount val="1"/>
                <c:pt idx="0">
                  <c:v>0.1630434782608696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45-4A0F-9D90-BDEB62D10FBB}"/>
            </c:ext>
          </c:extLst>
        </c:ser>
        <c:ser>
          <c:idx val="1"/>
          <c:order val="1"/>
          <c:tx>
            <c:strRef>
              <c:f>'5-12'!$B$5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'5-12'!$C$5</c:f>
              <c:numCache>
                <c:formatCode>0.0%</c:formatCode>
                <c:ptCount val="1"/>
                <c:pt idx="0">
                  <c:v>0.25543478260869568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45-4A0F-9D90-BDEB62D10FBB}"/>
            </c:ext>
          </c:extLst>
        </c:ser>
        <c:ser>
          <c:idx val="2"/>
          <c:order val="2"/>
          <c:tx>
            <c:strRef>
              <c:f>'5-12'!$B$6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'5-12'!$C$6</c:f>
              <c:numCache>
                <c:formatCode>0.0%</c:formatCode>
                <c:ptCount val="1"/>
                <c:pt idx="0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45-4A0F-9D90-BDEB62D10FBB}"/>
            </c:ext>
          </c:extLst>
        </c:ser>
        <c:ser>
          <c:idx val="3"/>
          <c:order val="3"/>
          <c:tx>
            <c:strRef>
              <c:f>'5-12'!$B$7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'5-12'!$C$7</c:f>
              <c:numCache>
                <c:formatCode>0.0%</c:formatCode>
                <c:ptCount val="1"/>
                <c:pt idx="0">
                  <c:v>0.14673913043478259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45-4A0F-9D90-BDEB62D10FBB}"/>
            </c:ext>
          </c:extLst>
        </c:ser>
        <c:ser>
          <c:idx val="4"/>
          <c:order val="4"/>
          <c:tx>
            <c:strRef>
              <c:f>'5-12'!$B$8</c:f>
              <c:strCache>
                <c:ptCount val="1"/>
                <c:pt idx="0">
                  <c:v>5 - bardzo dobrze informują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'5-12'!$C$8</c:f>
              <c:numCache>
                <c:formatCode>0.0%</c:formatCode>
                <c:ptCount val="1"/>
                <c:pt idx="0">
                  <c:v>5.9782608695652183E-2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45-4A0F-9D90-BDEB62D10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9422880"/>
        <c:axId val="689425376"/>
      </c:barChart>
      <c:catAx>
        <c:axId val="689422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89425376"/>
        <c:crosses val="autoZero"/>
        <c:auto val="1"/>
        <c:lblAlgn val="ctr"/>
        <c:lblOffset val="100"/>
        <c:noMultiLvlLbl val="0"/>
      </c:catAx>
      <c:valAx>
        <c:axId val="689425376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6894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6D341-C223-4CD5-AD19-A8DC4A211E9E}" type="datetimeFigureOut">
              <a:rPr lang="pl-PL" smtClean="0"/>
              <a:t>09.06.2022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F3044-ABF5-4B72-84B4-1EB41557C9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3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220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933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87712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229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0514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0221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4018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0346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905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14589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9038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376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272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dirty="0"/>
          </a:p>
        </p:txBody>
      </p:sp>
    </p:spTree>
    <p:extLst>
      <p:ext uri="{BB962C8B-B14F-4D97-AF65-F5344CB8AC3E}">
        <p14:creationId xmlns:p14="http://schemas.microsoft.com/office/powerpoint/2010/main" val="3966642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32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3223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4151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08386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051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11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437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9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927863" y="2420888"/>
            <a:ext cx="10363200" cy="14401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pl-PL" dirty="0"/>
              <a:t>Strategia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42263" y="4437112"/>
            <a:ext cx="8534400" cy="1129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8" y="548680"/>
            <a:ext cx="12165073" cy="99975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90" y="6108083"/>
            <a:ext cx="11528145" cy="6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22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9403" y="1052736"/>
            <a:ext cx="10862997" cy="1143000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9403" y="2213993"/>
            <a:ext cx="10862997" cy="3663280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040412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1268761"/>
            <a:ext cx="10363200" cy="3138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3210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061864"/>
            <a:ext cx="10972800" cy="71095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772817"/>
            <a:ext cx="5384800" cy="4248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772817"/>
            <a:ext cx="5384800" cy="4248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12589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50894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355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9849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1124745"/>
            <a:ext cx="7315200" cy="36028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78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581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05759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84299" y="980728"/>
            <a:ext cx="2798101" cy="5040561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3392" y="980729"/>
            <a:ext cx="8012608" cy="5040560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70932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30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223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01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988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54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41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027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4C66-46B3-480A-96FA-0DD1BBCA0FD1}" type="datetimeFigureOut">
              <a:rPr lang="pl-PL" smtClean="0"/>
              <a:pPr/>
              <a:t>09.06.2022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9A3-6DCC-43CE-9F43-7C8276E7993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704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4000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106186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2430017"/>
            <a:ext cx="10972800" cy="366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7" name="Obraz 6"/>
          <p:cNvPicPr preferRelativeResize="0">
            <a:picLocks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5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40"/>
            <a:ext cx="12189979" cy="6858000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E096105-8EF3-4724-8BF2-543893ADACD7}"/>
              </a:ext>
            </a:extLst>
          </p:cNvPr>
          <p:cNvSpPr txBox="1"/>
          <p:nvPr/>
        </p:nvSpPr>
        <p:spPr>
          <a:xfrm>
            <a:off x="5912102" y="2282533"/>
            <a:ext cx="58798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STRATEGIA ROZWOJU GMINY</a:t>
            </a:r>
          </a:p>
          <a:p>
            <a:pPr algn="ctr"/>
            <a:r>
              <a:rPr lang="pl-PL" sz="2800" b="1" dirty="0">
                <a:solidFill>
                  <a:schemeClr val="bg1"/>
                </a:solidFill>
              </a:rPr>
              <a:t>ZATOR DO 2030 ROKU</a:t>
            </a:r>
          </a:p>
          <a:p>
            <a:pPr algn="ctr"/>
            <a:endParaRPr lang="pl-PL" sz="2800" b="1" dirty="0">
              <a:solidFill>
                <a:schemeClr val="bg1"/>
              </a:solidFill>
            </a:endParaRPr>
          </a:p>
          <a:p>
            <a:pPr algn="ctr"/>
            <a:r>
              <a:rPr lang="pl-PL" sz="2800" dirty="0">
                <a:solidFill>
                  <a:schemeClr val="bg1"/>
                </a:solidFill>
              </a:rPr>
              <a:t>WYNIKI SONDAŻOWEGO BADANIA ANKIETOWEGO WŚRÓD MIESZKAŃCÓW</a:t>
            </a:r>
          </a:p>
        </p:txBody>
      </p:sp>
    </p:spTree>
    <p:extLst>
      <p:ext uri="{BB962C8B-B14F-4D97-AF65-F5344CB8AC3E}">
        <p14:creationId xmlns:p14="http://schemas.microsoft.com/office/powerpoint/2010/main" val="25837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1524480" y="1268760"/>
            <a:ext cx="9144000" cy="144016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>
                <a:solidFill>
                  <a:schemeClr val="tx2"/>
                </a:solidFill>
              </a:rPr>
              <a:t>Ocena siły wpływu mieszkańców gminy na ważne decyzje podejmowane przez władze samorządowe: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B8DA8A3C-20CD-43D4-AB05-A9E17F2D52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681610"/>
              </p:ext>
            </p:extLst>
          </p:nvPr>
        </p:nvGraphicFramePr>
        <p:xfrm>
          <a:off x="1416000" y="2708920"/>
          <a:ext cx="936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9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63597" y="557808"/>
            <a:ext cx="8864807" cy="1143000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Przynależność do NGO (wyżej) i ocena współpracy gminy z organizacjami </a:t>
            </a:r>
            <a:r>
              <a:rPr lang="pl-PL" sz="3200" b="1" dirty="0" smtClean="0">
                <a:solidFill>
                  <a:schemeClr val="tx2"/>
                </a:solidFill>
              </a:rPr>
              <a:t>pozarządowymi (niżej</a:t>
            </a:r>
            <a:r>
              <a:rPr lang="pl-PL" sz="3200" b="1" dirty="0">
                <a:solidFill>
                  <a:schemeClr val="tx2"/>
                </a:solidFill>
              </a:rPr>
              <a:t>)</a:t>
            </a: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F0C19C92-30A0-1334-125E-F1375B2ED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414341"/>
              </p:ext>
            </p:extLst>
          </p:nvPr>
        </p:nvGraphicFramePr>
        <p:xfrm>
          <a:off x="3808413" y="1825804"/>
          <a:ext cx="4575174" cy="211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15DA81C6-8EFB-40EE-9F4D-9FA9BC6E4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382717"/>
              </p:ext>
            </p:extLst>
          </p:nvPr>
        </p:nvGraphicFramePr>
        <p:xfrm>
          <a:off x="2570118" y="4092667"/>
          <a:ext cx="7051765" cy="211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9138F187-50B8-F32F-F1F3-B920560B04F0}"/>
              </a:ext>
            </a:extLst>
          </p:cNvPr>
          <p:cNvSpPr txBox="1"/>
          <p:nvPr/>
        </p:nvSpPr>
        <p:spPr>
          <a:xfrm flipH="1">
            <a:off x="2570117" y="6210392"/>
            <a:ext cx="1810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400" dirty="0"/>
              <a:t>Liczba odpowiedzi: 40</a:t>
            </a:r>
          </a:p>
        </p:txBody>
      </p:sp>
    </p:spTree>
    <p:extLst>
      <p:ext uri="{BB962C8B-B14F-4D97-AF65-F5344CB8AC3E}">
        <p14:creationId xmlns:p14="http://schemas.microsoft.com/office/powerpoint/2010/main" val="19797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1847528" y="534251"/>
            <a:ext cx="8496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>
                <a:solidFill>
                  <a:schemeClr val="tx2"/>
                </a:solidFill>
              </a:rPr>
              <a:t>Ocena zaangażowania domowników </a:t>
            </a:r>
          </a:p>
          <a:p>
            <a:r>
              <a:rPr lang="pl-PL" sz="3200" b="1" dirty="0">
                <a:solidFill>
                  <a:schemeClr val="tx2"/>
                </a:solidFill>
              </a:rPr>
              <a:t>w życie gminy: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6ECF27F1-13DE-E888-93EC-0523DB66CB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544950"/>
              </p:ext>
            </p:extLst>
          </p:nvPr>
        </p:nvGraphicFramePr>
        <p:xfrm>
          <a:off x="2608201" y="1677251"/>
          <a:ext cx="6975598" cy="4646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13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24000" y="404665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Czy w ciągu ostatniego roku załatwiał/a Pan/Pani </a:t>
            </a:r>
          </a:p>
          <a:p>
            <a:pPr algn="ctr"/>
            <a:r>
              <a:rPr lang="pl-P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jakąś sprawę w Urzędzie Miejskim w Zatorze?</a:t>
            </a:r>
          </a:p>
        </p:txBody>
      </p:sp>
      <p:sp>
        <p:nvSpPr>
          <p:cNvPr id="3" name="Prostokąt 2"/>
          <p:cNvSpPr/>
          <p:nvPr/>
        </p:nvSpPr>
        <p:spPr>
          <a:xfrm>
            <a:off x="1524000" y="366981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Jak ocenia Pan/Pani pracę urzędników załatwiających sprawy mieszkańców w Urzędzie Miejskim w Zatorze?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406416FF-415A-4154-874F-32A27582B8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583016"/>
              </p:ext>
            </p:extLst>
          </p:nvPr>
        </p:nvGraphicFramePr>
        <p:xfrm>
          <a:off x="3284470" y="1411925"/>
          <a:ext cx="5623061" cy="220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8AED61F5-8C1A-48CC-BA6C-890F5E2F88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050903"/>
              </p:ext>
            </p:extLst>
          </p:nvPr>
        </p:nvGraphicFramePr>
        <p:xfrm>
          <a:off x="1837509" y="4597587"/>
          <a:ext cx="8516982" cy="1779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5F0C1170-6955-5ED8-A100-C7BF88A71C0E}"/>
              </a:ext>
            </a:extLst>
          </p:cNvPr>
          <p:cNvSpPr txBox="1"/>
          <p:nvPr/>
        </p:nvSpPr>
        <p:spPr>
          <a:xfrm flipH="1">
            <a:off x="1837509" y="6377379"/>
            <a:ext cx="1940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400" dirty="0"/>
              <a:t>Liczba odpowiedzi: 149</a:t>
            </a:r>
          </a:p>
        </p:txBody>
      </p:sp>
    </p:spTree>
    <p:extLst>
      <p:ext uri="{BB962C8B-B14F-4D97-AF65-F5344CB8AC3E}">
        <p14:creationId xmlns:p14="http://schemas.microsoft.com/office/powerpoint/2010/main" val="42099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620688"/>
            <a:ext cx="9145016" cy="720080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chemeClr val="tx2"/>
                </a:solidFill>
              </a:rPr>
              <a:t>ŚRODOWISKO | Jak ocenia Pan/Pani w gminie: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373687" y="5909083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3,2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740DDB98-3D17-E318-BE6D-DF9DF2F014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994964"/>
              </p:ext>
            </p:extLst>
          </p:nvPr>
        </p:nvGraphicFramePr>
        <p:xfrm>
          <a:off x="1166949" y="1406136"/>
          <a:ext cx="9858102" cy="4450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08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1334477" y="532015"/>
            <a:ext cx="9523047" cy="12316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900" b="1" dirty="0">
                <a:solidFill>
                  <a:schemeClr val="tx2"/>
                </a:solidFill>
              </a:rPr>
              <a:t>TRANSPORT</a:t>
            </a:r>
          </a:p>
          <a:p>
            <a:r>
              <a:rPr lang="pl-PL" sz="2900" b="1" dirty="0">
                <a:solidFill>
                  <a:schemeClr val="tx2"/>
                </a:solidFill>
              </a:rPr>
              <a:t>Czy pracuje/uczy się Pan/Pani na terenie gminy</a:t>
            </a:r>
            <a:r>
              <a:rPr lang="pl-PL" sz="2900" b="1" dirty="0" smtClean="0">
                <a:solidFill>
                  <a:schemeClr val="tx2"/>
                </a:solidFill>
              </a:rPr>
              <a:t>? (po lewej)</a:t>
            </a:r>
            <a:endParaRPr lang="pl-PL" sz="2900" b="1" dirty="0">
              <a:solidFill>
                <a:schemeClr val="tx2"/>
              </a:solidFill>
            </a:endParaRPr>
          </a:p>
          <a:p>
            <a:r>
              <a:rPr lang="pl-PL" sz="2900" b="1" dirty="0">
                <a:solidFill>
                  <a:schemeClr val="tx2"/>
                </a:solidFill>
              </a:rPr>
              <a:t>Gdzie Pan/Pani dojeżdża do pracy/szkoły</a:t>
            </a:r>
            <a:r>
              <a:rPr lang="pl-PL" sz="2900" b="1" dirty="0" smtClean="0">
                <a:solidFill>
                  <a:schemeClr val="tx2"/>
                </a:solidFill>
              </a:rPr>
              <a:t>? (po prawej)</a:t>
            </a:r>
            <a:endParaRPr lang="pl-PL" sz="2900" b="1" dirty="0">
              <a:solidFill>
                <a:schemeClr val="tx2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983506" y="5662606"/>
            <a:ext cx="4521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/>
              <a:t>w tym: Alwernia, Andrychów, Chrzanów, Spytkowice, Kalwaria Zebrzydowska, Skawina, Trzebinia, Wrocław, zagranica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F35F34D9-7764-97C6-B7DB-D7024ADF88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607330"/>
              </p:ext>
            </p:extLst>
          </p:nvPr>
        </p:nvGraphicFramePr>
        <p:xfrm>
          <a:off x="524804" y="2290277"/>
          <a:ext cx="54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1090E7F4-ADA4-74C1-F06D-985B936DED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84966"/>
              </p:ext>
            </p:extLst>
          </p:nvPr>
        </p:nvGraphicFramePr>
        <p:xfrm>
          <a:off x="6104880" y="2275661"/>
          <a:ext cx="54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e tekstowe 7">
            <a:extLst>
              <a:ext uri="{FF2B5EF4-FFF2-40B4-BE49-F238E27FC236}">
                <a16:creationId xmlns:a16="http://schemas.microsoft.com/office/drawing/2014/main" id="{332095BD-65E0-98FD-F39E-1E59AE0AF9AC}"/>
              </a:ext>
            </a:extLst>
          </p:cNvPr>
          <p:cNvSpPr txBox="1"/>
          <p:nvPr/>
        </p:nvSpPr>
        <p:spPr>
          <a:xfrm flipH="1">
            <a:off x="6094349" y="5170277"/>
            <a:ext cx="1940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400" dirty="0"/>
              <a:t>Liczba odpowiedzi: 115</a:t>
            </a:r>
          </a:p>
        </p:txBody>
      </p:sp>
      <p:cxnSp>
        <p:nvCxnSpPr>
          <p:cNvPr id="12" name="Łącznik prosty ze strzałką 11"/>
          <p:cNvCxnSpPr>
            <a:cxnSpLocks/>
          </p:cNvCxnSpPr>
          <p:nvPr/>
        </p:nvCxnSpPr>
        <p:spPr>
          <a:xfrm>
            <a:off x="9928028" y="3367642"/>
            <a:ext cx="0" cy="2294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3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1532880" y="980728"/>
            <a:ext cx="9144000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100" b="1" dirty="0">
                <a:solidFill>
                  <a:schemeClr val="tx2"/>
                </a:solidFill>
              </a:rPr>
              <a:t>TRANSPORT</a:t>
            </a:r>
          </a:p>
          <a:p>
            <a:r>
              <a:rPr lang="pl-PL" sz="3100" b="1" dirty="0">
                <a:solidFill>
                  <a:schemeClr val="tx2"/>
                </a:solidFill>
              </a:rPr>
              <a:t>W jaki sposób Pan/Pani najczęściej dojeżdża </a:t>
            </a:r>
          </a:p>
          <a:p>
            <a:r>
              <a:rPr lang="pl-PL" sz="3100" b="1" dirty="0">
                <a:solidFill>
                  <a:schemeClr val="tx2"/>
                </a:solidFill>
              </a:rPr>
              <a:t>do pracy/szkoły?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9527177" y="3484686"/>
            <a:ext cx="2180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l-PL" sz="1400" dirty="0"/>
              <a:t>w tym: pieszo, pociągiem, </a:t>
            </a:r>
          </a:p>
          <a:p>
            <a:pPr algn="l"/>
            <a:r>
              <a:rPr lang="pl-PL" sz="1400" dirty="0"/>
              <a:t>transportem pracowniczym</a:t>
            </a:r>
          </a:p>
        </p:txBody>
      </p: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BE005460-D2DE-4FA2-82E5-A5643E07EF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468201"/>
              </p:ext>
            </p:extLst>
          </p:nvPr>
        </p:nvGraphicFramePr>
        <p:xfrm>
          <a:off x="2953296" y="2223522"/>
          <a:ext cx="6285408" cy="332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Łącznik prosty ze strzałką 8"/>
          <p:cNvCxnSpPr>
            <a:cxnSpLocks/>
          </p:cNvCxnSpPr>
          <p:nvPr/>
        </p:nvCxnSpPr>
        <p:spPr>
          <a:xfrm>
            <a:off x="8874034" y="3178629"/>
            <a:ext cx="653143" cy="30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40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0" y="1064029"/>
            <a:ext cx="12192000" cy="13092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chemeClr val="tx2"/>
                </a:solidFill>
              </a:rPr>
              <a:t>TRANSPORT</a:t>
            </a:r>
          </a:p>
          <a:p>
            <a:r>
              <a:rPr lang="pl-PL" sz="3000" b="1" dirty="0">
                <a:solidFill>
                  <a:schemeClr val="tx2"/>
                </a:solidFill>
              </a:rPr>
              <a:t>Czy jest Pan/Pani zainteresowany/zainteresowana </a:t>
            </a:r>
          </a:p>
          <a:p>
            <a:r>
              <a:rPr lang="pl-PL" sz="3000" b="1" dirty="0">
                <a:solidFill>
                  <a:schemeClr val="tx2"/>
                </a:solidFill>
              </a:rPr>
              <a:t>i korzystałby/korzystałaby z transportu kolejowego w podróżach </a:t>
            </a:r>
          </a:p>
          <a:p>
            <a:r>
              <a:rPr lang="pl-PL" sz="3000" b="1" dirty="0">
                <a:solidFill>
                  <a:schemeClr val="tx2"/>
                </a:solidFill>
              </a:rPr>
              <a:t>do pracy/szkoły, gdyby istniała taka możliwość i pociągi jeździły</a:t>
            </a:r>
          </a:p>
          <a:p>
            <a:r>
              <a:rPr lang="pl-PL" sz="3000" b="1" dirty="0">
                <a:solidFill>
                  <a:schemeClr val="tx2"/>
                </a:solidFill>
              </a:rPr>
              <a:t>regularnie</a:t>
            </a:r>
            <a:r>
              <a:rPr lang="pl-PL" sz="3000" b="1" dirty="0" smtClean="0">
                <a:solidFill>
                  <a:schemeClr val="tx2"/>
                </a:solidFill>
              </a:rPr>
              <a:t>?</a:t>
            </a:r>
            <a:endParaRPr lang="pl-PL" sz="30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80F4590-5C01-5A7F-E1EF-3161F2DAF6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880968"/>
              </p:ext>
            </p:extLst>
          </p:nvPr>
        </p:nvGraphicFramePr>
        <p:xfrm>
          <a:off x="3137021" y="3131104"/>
          <a:ext cx="5917958" cy="340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8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3492" y="548679"/>
            <a:ext cx="9145016" cy="1008112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chemeClr val="tx2"/>
                </a:solidFill>
              </a:rPr>
              <a:t>TRANSPORT</a:t>
            </a:r>
            <a:br>
              <a:rPr lang="pl-PL" sz="3000" b="1" dirty="0">
                <a:solidFill>
                  <a:schemeClr val="tx2"/>
                </a:solidFill>
              </a:rPr>
            </a:br>
            <a:r>
              <a:rPr lang="pl-PL" sz="3000" b="1" dirty="0">
                <a:solidFill>
                  <a:schemeClr val="tx2"/>
                </a:solidFill>
              </a:rPr>
              <a:t>Jak ocenia Pan/Pani w gminie: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73687" y="63093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2,7</a:t>
            </a:r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DC3A4D1C-24AC-4D14-BAA5-9337712FF1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235746"/>
              </p:ext>
            </p:extLst>
          </p:nvPr>
        </p:nvGraphicFramePr>
        <p:xfrm>
          <a:off x="1460422" y="1609045"/>
          <a:ext cx="9271157" cy="464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438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620688"/>
            <a:ext cx="8496944" cy="2016224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BEZPIECZEŃSTWO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Jak, ogólnie rzecz biorąc, ocenia Pan/Pani bezpieczeństwo w miejscach publicznych 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w naszej gminie? Czy jest tu na ogół: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BD84F4E-8CD8-9482-FD00-4EE47A2F38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75046"/>
              </p:ext>
            </p:extLst>
          </p:nvPr>
        </p:nvGraphicFramePr>
        <p:xfrm>
          <a:off x="2013735" y="2818585"/>
          <a:ext cx="8496944" cy="2685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061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223280"/>
                </a:solidFill>
              </a:rPr>
              <a:t>Zakres</a:t>
            </a:r>
            <a:r>
              <a:rPr lang="pl-PL" b="1" dirty="0">
                <a:solidFill>
                  <a:schemeClr val="tx2"/>
                </a:solidFill>
              </a:rPr>
              <a:t> </a:t>
            </a:r>
            <a:r>
              <a:rPr lang="pl-PL" b="1" dirty="0">
                <a:solidFill>
                  <a:srgbClr val="223280"/>
                </a:solidFill>
              </a:rPr>
              <a:t>badania</a:t>
            </a:r>
            <a:r>
              <a:rPr lang="pl-PL" b="1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86312"/>
              </p:ext>
            </p:extLst>
          </p:nvPr>
        </p:nvGraphicFramePr>
        <p:xfrm>
          <a:off x="2099556" y="2348880"/>
          <a:ext cx="7992888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901783704"/>
                    </a:ext>
                  </a:extLst>
                </a:gridCol>
              </a:tblGrid>
              <a:tr h="252028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Badanie zostało zrealizowane za pośrednictwem</a:t>
                      </a:r>
                      <a:r>
                        <a:rPr lang="pl-PL" sz="2200" b="0" baseline="0" dirty="0">
                          <a:solidFill>
                            <a:schemeClr val="tx1"/>
                          </a:solidFill>
                        </a:rPr>
                        <a:t> ankiety internetowej </a:t>
                      </a: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w okresie: 13 maja – 6 czerwca 2022 r.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Ankieta zawierała 29 pytań zamkniętych. 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Badanie miało charakter sondażu.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Liczba respondentów: </a:t>
                      </a:r>
                      <a:r>
                        <a:rPr lang="pl-PL" sz="2200" b="1" dirty="0">
                          <a:solidFill>
                            <a:schemeClr val="tx1"/>
                          </a:solidFill>
                        </a:rPr>
                        <a:t>184 osoby</a:t>
                      </a:r>
                      <a:r>
                        <a:rPr lang="pl-PL" sz="22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22328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22328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22328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22328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18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5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361688"/>
            <a:ext cx="9144000" cy="1267113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EDUKACJA I WYCHOWANIE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Jak ocenia Pan/Pani w gminie: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73687" y="63093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4,2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A561FAC8-29FE-4079-B97C-4E3567E1B2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560016"/>
              </p:ext>
            </p:extLst>
          </p:nvPr>
        </p:nvGraphicFramePr>
        <p:xfrm>
          <a:off x="513015" y="1719060"/>
          <a:ext cx="11165971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2517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5373687" y="63093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3,3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EAACD37-B0C1-4333-98F4-8FD3EA64C1CD}"/>
              </a:ext>
            </a:extLst>
          </p:cNvPr>
          <p:cNvSpPr txBox="1"/>
          <p:nvPr/>
        </p:nvSpPr>
        <p:spPr>
          <a:xfrm flipH="1">
            <a:off x="553538" y="6370875"/>
            <a:ext cx="1940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400" dirty="0"/>
              <a:t>Liczba odpowiedzi: 178</a:t>
            </a:r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5093AD1B-F30D-46E2-AB54-8C68B3F5BB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141410"/>
              </p:ext>
            </p:extLst>
          </p:nvPr>
        </p:nvGraphicFramePr>
        <p:xfrm>
          <a:off x="553538" y="1061589"/>
          <a:ext cx="11063103" cy="524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435214"/>
            <a:ext cx="9144000" cy="648072"/>
          </a:xfrm>
        </p:spPr>
        <p:txBody>
          <a:bodyPr>
            <a:noAutofit/>
          </a:bodyPr>
          <a:lstStyle/>
          <a:p>
            <a:r>
              <a:rPr lang="pl-PL" sz="3100" b="1" dirty="0">
                <a:solidFill>
                  <a:schemeClr val="tx2"/>
                </a:solidFill>
              </a:rPr>
              <a:t>ZDROWIE I OPIEKA SPOŁECZNA </a:t>
            </a:r>
          </a:p>
        </p:txBody>
      </p:sp>
    </p:spTree>
    <p:extLst>
      <p:ext uri="{BB962C8B-B14F-4D97-AF65-F5344CB8AC3E}">
        <p14:creationId xmlns:p14="http://schemas.microsoft.com/office/powerpoint/2010/main" val="1164556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3552" y="908720"/>
            <a:ext cx="8147248" cy="648072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RYNEK PRACY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Jak ocenia Pan/Pani w gminie: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73687" y="45091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3,9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9AD8EA07-8AF8-4226-AD39-6633468EA6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205182"/>
              </p:ext>
            </p:extLst>
          </p:nvPr>
        </p:nvGraphicFramePr>
        <p:xfrm>
          <a:off x="1236000" y="1942011"/>
          <a:ext cx="9720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3414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2135" y="1065474"/>
            <a:ext cx="11395881" cy="648072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RYNEK PRACY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Czy Pana/Pani zdaniem gmina powinna rozwijać Strefę Aktywności Gospodarczej o nowe tereny?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1A3AB6A4-83BF-4A73-97B9-7D36A8B030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70847"/>
              </p:ext>
            </p:extLst>
          </p:nvPr>
        </p:nvGraphicFramePr>
        <p:xfrm>
          <a:off x="2763320" y="2587686"/>
          <a:ext cx="6633513" cy="310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7414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2376" y="633426"/>
            <a:ext cx="8147248" cy="864096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KULTURA, SPORT I REKREACJA </a:t>
            </a:r>
            <a:br>
              <a:rPr lang="pl-PL" sz="3200" b="1" dirty="0">
                <a:solidFill>
                  <a:schemeClr val="tx2"/>
                </a:solidFill>
              </a:rPr>
            </a:br>
            <a:r>
              <a:rPr lang="pl-PL" sz="3200" b="1" dirty="0">
                <a:solidFill>
                  <a:schemeClr val="tx2"/>
                </a:solidFill>
              </a:rPr>
              <a:t>Jak ocenia Pan/Pani w gminie: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5373687" y="630932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800" b="1" dirty="0"/>
              <a:t>ŚREDNIA: 3,6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202C23F8-2B85-4949-819D-7730B2799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218147"/>
              </p:ext>
            </p:extLst>
          </p:nvPr>
        </p:nvGraphicFramePr>
        <p:xfrm>
          <a:off x="1707672" y="1811383"/>
          <a:ext cx="8776656" cy="4249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03015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2376" y="703742"/>
            <a:ext cx="8147248" cy="646331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KULTURA, SPORT I REKREACJA/TURYSTYKA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441FD14-9D54-AE8F-3473-309CFACB91DE}"/>
              </a:ext>
            </a:extLst>
          </p:cNvPr>
          <p:cNvSpPr txBox="1"/>
          <p:nvPr/>
        </p:nvSpPr>
        <p:spPr>
          <a:xfrm>
            <a:off x="497072" y="1630073"/>
            <a:ext cx="5250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Czy Pana/Pani zdaniem gmina powinna nadal rozwijać markę Doliny Karpia?</a:t>
            </a:r>
          </a:p>
        </p:txBody>
      </p:sp>
      <p:graphicFrame>
        <p:nvGraphicFramePr>
          <p:cNvPr id="9" name="Wykres 8">
            <a:extLst>
              <a:ext uri="{FF2B5EF4-FFF2-40B4-BE49-F238E27FC236}">
                <a16:creationId xmlns:a16="http://schemas.microsoft.com/office/drawing/2014/main" id="{4C0504C9-6D19-4CD2-B0B3-A3C1947F2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643812"/>
              </p:ext>
            </p:extLst>
          </p:nvPr>
        </p:nvGraphicFramePr>
        <p:xfrm>
          <a:off x="497072" y="2741069"/>
          <a:ext cx="5250585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2ACA9106-FB7E-EF45-246E-3B31272A4F33}"/>
              </a:ext>
            </a:extLst>
          </p:cNvPr>
          <p:cNvSpPr txBox="1"/>
          <p:nvPr/>
        </p:nvSpPr>
        <p:spPr>
          <a:xfrm>
            <a:off x="6444345" y="1445408"/>
            <a:ext cx="52505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Czy Pana/Pani zdaniem gmina powinna nadal wspierać i promować rozwój parków rozrywki?</a:t>
            </a: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id="{389BC736-640B-43F2-84C1-E6D3152F29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988512"/>
              </p:ext>
            </p:extLst>
          </p:nvPr>
        </p:nvGraphicFramePr>
        <p:xfrm>
          <a:off x="6444345" y="2741069"/>
          <a:ext cx="5250583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9752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92875532-5E0C-4A36-B9AE-AF44ECE48B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855407"/>
              </p:ext>
            </p:extLst>
          </p:nvPr>
        </p:nvGraphicFramePr>
        <p:xfrm>
          <a:off x="497072" y="2892852"/>
          <a:ext cx="5250585" cy="3261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2BDF97D1-EC9B-4412-B44A-85949BB411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025137"/>
              </p:ext>
            </p:extLst>
          </p:nvPr>
        </p:nvGraphicFramePr>
        <p:xfrm>
          <a:off x="6200503" y="2892852"/>
          <a:ext cx="5494424" cy="326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ytuł 1">
            <a:extLst>
              <a:ext uri="{FF2B5EF4-FFF2-40B4-BE49-F238E27FC236}">
                <a16:creationId xmlns:a16="http://schemas.microsoft.com/office/drawing/2014/main" id="{78899716-715D-EEFB-3306-93C651F5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376" y="703742"/>
            <a:ext cx="8147248" cy="646331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KULTURA, SPORT I REKREACJA/TURYSTYKA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BE6FB87-3E23-3C46-8111-7D427A446596}"/>
              </a:ext>
            </a:extLst>
          </p:cNvPr>
          <p:cNvSpPr txBox="1"/>
          <p:nvPr/>
        </p:nvSpPr>
        <p:spPr>
          <a:xfrm>
            <a:off x="497071" y="1521298"/>
            <a:ext cx="52505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Czy odczuwa Pan/Pani uciążliwości związane z dużym ruchem turystycznym w gminie?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C7938A0-F412-3BF0-BB09-50FBB44C8A1B}"/>
              </a:ext>
            </a:extLst>
          </p:cNvPr>
          <p:cNvSpPr txBox="1"/>
          <p:nvPr/>
        </p:nvSpPr>
        <p:spPr>
          <a:xfrm>
            <a:off x="6200503" y="1528338"/>
            <a:ext cx="54944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Skala </a:t>
            </a:r>
            <a:r>
              <a:rPr lang="pl-PL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uciążliwości poszczególnych czynników </a:t>
            </a:r>
            <a:r>
              <a:rPr lang="pl-PL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związanych z </a:t>
            </a:r>
            <a:r>
              <a:rPr lang="pl-PL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dużym ruchem turystycznym w gminie.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98A4443-12D8-B06F-E51B-6B54E09E173B}"/>
              </a:ext>
            </a:extLst>
          </p:cNvPr>
          <p:cNvSpPr txBox="1"/>
          <p:nvPr/>
        </p:nvSpPr>
        <p:spPr>
          <a:xfrm flipH="1">
            <a:off x="6200503" y="6154258"/>
            <a:ext cx="19409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400" dirty="0"/>
              <a:t>Liczba odpowiedzi: 168</a:t>
            </a:r>
          </a:p>
        </p:txBody>
      </p:sp>
    </p:spTree>
    <p:extLst>
      <p:ext uri="{BB962C8B-B14F-4D97-AF65-F5344CB8AC3E}">
        <p14:creationId xmlns:p14="http://schemas.microsoft.com/office/powerpoint/2010/main" val="3789965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93787"/>
            <a:ext cx="12192000" cy="864096"/>
          </a:xfrm>
        </p:spPr>
        <p:txBody>
          <a:bodyPr>
            <a:noAutofit/>
          </a:bodyPr>
          <a:lstStyle/>
          <a:p>
            <a:r>
              <a:rPr lang="pl-PL" sz="2300" b="1" dirty="0">
                <a:solidFill>
                  <a:schemeClr val="tx2"/>
                </a:solidFill>
              </a:rPr>
              <a:t>Które dziedziny, Pana/Pani zdaniem, powinny być szczególnie </a:t>
            </a:r>
            <a:br>
              <a:rPr lang="pl-PL" sz="2300" b="1" dirty="0">
                <a:solidFill>
                  <a:schemeClr val="tx2"/>
                </a:solidFill>
              </a:rPr>
            </a:br>
            <a:r>
              <a:rPr lang="pl-PL" sz="2300" b="1" dirty="0">
                <a:solidFill>
                  <a:schemeClr val="tx2"/>
                </a:solidFill>
              </a:rPr>
              <a:t>wspierane przez gminę?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37B6855D-B491-6231-6073-3F4B927BE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766998"/>
              </p:ext>
            </p:extLst>
          </p:nvPr>
        </p:nvGraphicFramePr>
        <p:xfrm>
          <a:off x="1724229" y="1490588"/>
          <a:ext cx="8743543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8007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" y="-6126"/>
            <a:ext cx="12189979" cy="6858000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121195" y="228601"/>
            <a:ext cx="5268686" cy="1779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FRDL Małopolski Instytut Samorządu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Terytorialnego i Administracji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ul. Floriańska 31, 31-019 Kraków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tel.: + 48 12 6335154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e-mail: mistia@mistia.org.pl 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741000"/>
            <a:ext cx="463917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5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847411" y="1516354"/>
            <a:ext cx="744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>
                <a:solidFill>
                  <a:prstClr val="black"/>
                </a:solidFill>
                <a:latin typeface="Calibri"/>
              </a:rPr>
              <a:t>PŁEĆ</a:t>
            </a:r>
            <a:r>
              <a:rPr lang="pl-PL" sz="20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8534752" y="1516354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>
                <a:solidFill>
                  <a:prstClr val="black"/>
                </a:solidFill>
                <a:latin typeface="Calibri"/>
              </a:rPr>
              <a:t>WIEK</a:t>
            </a:r>
            <a:r>
              <a:rPr lang="pl-PL" sz="20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4" name="Tytuł 1"/>
          <p:cNvSpPr txBox="1">
            <a:spLocks/>
          </p:cNvSpPr>
          <p:nvPr/>
        </p:nvSpPr>
        <p:spPr>
          <a:xfrm>
            <a:off x="1524000" y="584164"/>
            <a:ext cx="9144000" cy="7919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>
                <a:solidFill>
                  <a:srgbClr val="1F497D"/>
                </a:solidFill>
                <a:latin typeface="Calibri"/>
              </a:rPr>
              <a:t>Podział respondentów ze względu na: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B7EAE272-3763-AAC1-8A62-F5DB8C8932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844091"/>
              </p:ext>
            </p:extLst>
          </p:nvPr>
        </p:nvGraphicFramePr>
        <p:xfrm>
          <a:off x="879564" y="2281646"/>
          <a:ext cx="4680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A537BC82-6EBF-43F4-8EBD-ECBA7A89B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845557"/>
              </p:ext>
            </p:extLst>
          </p:nvPr>
        </p:nvGraphicFramePr>
        <p:xfrm>
          <a:off x="6409513" y="2281646"/>
          <a:ext cx="4680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038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 txBox="1">
            <a:spLocks/>
          </p:cNvSpPr>
          <p:nvPr/>
        </p:nvSpPr>
        <p:spPr>
          <a:xfrm>
            <a:off x="1524000" y="836712"/>
            <a:ext cx="9144000" cy="79194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>
                <a:solidFill>
                  <a:schemeClr val="tx2"/>
                </a:solidFill>
              </a:rPr>
              <a:t>Podział respondentów ze względu na: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9938EFD4-A885-4A1C-813E-50437DA16E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524086"/>
              </p:ext>
            </p:extLst>
          </p:nvPr>
        </p:nvGraphicFramePr>
        <p:xfrm>
          <a:off x="879566" y="1989680"/>
          <a:ext cx="468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DB0B896A-245F-4099-9101-3C607766AB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734308"/>
              </p:ext>
            </p:extLst>
          </p:nvPr>
        </p:nvGraphicFramePr>
        <p:xfrm>
          <a:off x="6599671" y="1989680"/>
          <a:ext cx="468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72CFAB92-C31F-C563-3E88-2B3497A9B7F6}"/>
              </a:ext>
            </a:extLst>
          </p:cNvPr>
          <p:cNvSpPr txBox="1"/>
          <p:nvPr/>
        </p:nvSpPr>
        <p:spPr>
          <a:xfrm>
            <a:off x="2254975" y="1516354"/>
            <a:ext cx="1929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>
                <a:solidFill>
                  <a:prstClr val="black"/>
                </a:solidFill>
                <a:latin typeface="Calibri"/>
              </a:rPr>
              <a:t>WYKSZTAŁCENIE</a:t>
            </a:r>
            <a:endParaRPr lang="pl-PL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4648B01-5038-7E40-4045-E26D6A917073}"/>
              </a:ext>
            </a:extLst>
          </p:cNvPr>
          <p:cNvSpPr txBox="1"/>
          <p:nvPr/>
        </p:nvSpPr>
        <p:spPr>
          <a:xfrm>
            <a:off x="7534190" y="1516354"/>
            <a:ext cx="2810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MIEJSCE ZAMIESZKANIA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3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548680"/>
            <a:ext cx="9144000" cy="79194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chemeClr val="tx2"/>
                </a:solidFill>
              </a:rPr>
              <a:t>Poziom zadowolenia z faktu zamieszkania</a:t>
            </a:r>
            <a:br>
              <a:rPr lang="pl-PL" sz="2800" b="1" dirty="0">
                <a:solidFill>
                  <a:schemeClr val="tx2"/>
                </a:solidFill>
              </a:rPr>
            </a:br>
            <a:r>
              <a:rPr lang="pl-PL" sz="2800" b="1" dirty="0">
                <a:solidFill>
                  <a:schemeClr val="tx2"/>
                </a:solidFill>
              </a:rPr>
              <a:t>w gminie Zator: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85113" y="3656070"/>
            <a:ext cx="8640960" cy="7598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>
                <a:solidFill>
                  <a:schemeClr val="tx2"/>
                </a:solidFill>
              </a:rPr>
              <a:t>Potencjalna chęć wyprowadzenia się</a:t>
            </a:r>
            <a:br>
              <a:rPr lang="pl-PL" sz="2800" b="1" dirty="0">
                <a:solidFill>
                  <a:schemeClr val="tx2"/>
                </a:solidFill>
              </a:rPr>
            </a:br>
            <a:r>
              <a:rPr lang="pl-PL" sz="2800" b="1" dirty="0">
                <a:solidFill>
                  <a:schemeClr val="tx2"/>
                </a:solidFill>
              </a:rPr>
              <a:t>poza gminę Zator:</a:t>
            </a:r>
            <a:endParaRPr lang="pl-PL" sz="2800" dirty="0">
              <a:solidFill>
                <a:schemeClr val="tx2"/>
              </a:solidFill>
            </a:endParaRPr>
          </a:p>
        </p:txBody>
      </p:sp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30525C24-D30F-331F-38BF-7022FFABBD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249636"/>
              </p:ext>
            </p:extLst>
          </p:nvPr>
        </p:nvGraphicFramePr>
        <p:xfrm>
          <a:off x="1236000" y="1420174"/>
          <a:ext cx="97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C8193015-5C3D-4FFB-8716-E7A5750B26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883941"/>
              </p:ext>
            </p:extLst>
          </p:nvPr>
        </p:nvGraphicFramePr>
        <p:xfrm>
          <a:off x="1236000" y="4494282"/>
          <a:ext cx="97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356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192977"/>
            <a:ext cx="9144000" cy="1008112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Poziom zainteresowania sprawami gminy:</a:t>
            </a:r>
            <a:endParaRPr lang="pl-PL" sz="3200" dirty="0">
              <a:solidFill>
                <a:schemeClr val="tx2"/>
              </a:solidFill>
            </a:endParaRP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9EDC4DA4-AA87-49A5-9514-2E315FA45B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686540"/>
              </p:ext>
            </p:extLst>
          </p:nvPr>
        </p:nvGraphicFramePr>
        <p:xfrm>
          <a:off x="1416000" y="2067535"/>
          <a:ext cx="936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528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476672"/>
            <a:ext cx="9144000" cy="648072"/>
          </a:xfrm>
        </p:spPr>
        <p:txBody>
          <a:bodyPr>
            <a:noAutofit/>
          </a:bodyPr>
          <a:lstStyle/>
          <a:p>
            <a:r>
              <a:rPr lang="pl-PL" sz="2750" b="1" dirty="0">
                <a:solidFill>
                  <a:schemeClr val="tx2"/>
                </a:solidFill>
              </a:rPr>
              <a:t>Czy w ciągu ostatnich trzech miesięcy zdarzyło się Panu/Pani: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50B50C1B-C564-9B18-D2E4-880A5CDF52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22934"/>
              </p:ext>
            </p:extLst>
          </p:nvPr>
        </p:nvGraphicFramePr>
        <p:xfrm>
          <a:off x="580526" y="1207905"/>
          <a:ext cx="11030949" cy="5401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74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6000" y="1254687"/>
            <a:ext cx="8640960" cy="1008112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Czy Pana/Pani zdaniem władze gminy informują mieszkańców o swoich działaniach?</a:t>
            </a:r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C3AB6C4E-A5FB-704B-085C-0DF6CA4B4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059643"/>
              </p:ext>
            </p:extLst>
          </p:nvPr>
        </p:nvGraphicFramePr>
        <p:xfrm>
          <a:off x="1416000" y="2535599"/>
          <a:ext cx="936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88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5520" y="435466"/>
            <a:ext cx="8640960" cy="1440160"/>
          </a:xfrm>
        </p:spPr>
        <p:txBody>
          <a:bodyPr>
            <a:normAutofit fontScale="90000"/>
          </a:bodyPr>
          <a:lstStyle/>
          <a:p>
            <a:r>
              <a:rPr lang="pl-PL" sz="2800" b="1" dirty="0">
                <a:solidFill>
                  <a:schemeClr val="tx2"/>
                </a:solidFill>
              </a:rPr>
              <a:t>Które ze wskazanych sposobów informowania mieszkańców</a:t>
            </a:r>
            <a:br>
              <a:rPr lang="pl-PL" sz="2800" b="1" dirty="0">
                <a:solidFill>
                  <a:schemeClr val="tx2"/>
                </a:solidFill>
              </a:rPr>
            </a:br>
            <a:r>
              <a:rPr lang="pl-PL" sz="2800" b="1" dirty="0">
                <a:solidFill>
                  <a:schemeClr val="tx2"/>
                </a:solidFill>
              </a:rPr>
              <a:t>o działaniach władz gminy uważa Pan/Pani za najwygodniejsze (najlepsze) dla mieszkańców?</a:t>
            </a: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C8A4AF11-9DFA-4E3F-A1C4-7669961734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236308"/>
              </p:ext>
            </p:extLst>
          </p:nvPr>
        </p:nvGraphicFramePr>
        <p:xfrm>
          <a:off x="1545257" y="2017938"/>
          <a:ext cx="9101486" cy="4404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85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4453</TotalTime>
  <Words>424</Words>
  <Application>Microsoft Office PowerPoint</Application>
  <PresentationFormat>Panoramiczny</PresentationFormat>
  <Paragraphs>83</Paragraphs>
  <Slides>28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1_Motyw pakietu Office</vt:lpstr>
      <vt:lpstr>Prezentacja programu PowerPoint</vt:lpstr>
      <vt:lpstr>Zakres badania </vt:lpstr>
      <vt:lpstr>Prezentacja programu PowerPoint</vt:lpstr>
      <vt:lpstr>Prezentacja programu PowerPoint</vt:lpstr>
      <vt:lpstr>Poziom zadowolenia z faktu zamieszkania w gminie Zator:</vt:lpstr>
      <vt:lpstr>Poziom zainteresowania sprawami gminy:</vt:lpstr>
      <vt:lpstr>Czy w ciągu ostatnich trzech miesięcy zdarzyło się Panu/Pani:</vt:lpstr>
      <vt:lpstr>Czy Pana/Pani zdaniem władze gminy informują mieszkańców o swoich działaniach?</vt:lpstr>
      <vt:lpstr>Które ze wskazanych sposobów informowania mieszkańców o działaniach władz gminy uważa Pan/Pani za najwygodniejsze (najlepsze) dla mieszkańców?</vt:lpstr>
      <vt:lpstr>Prezentacja programu PowerPoint</vt:lpstr>
      <vt:lpstr>Przynależność do NGO (wyżej) i ocena współpracy gminy z organizacjami pozarządowymi (niżej)</vt:lpstr>
      <vt:lpstr>Prezentacja programu PowerPoint</vt:lpstr>
      <vt:lpstr>Prezentacja programu PowerPoint</vt:lpstr>
      <vt:lpstr>ŚRODOWISKO | Jak ocenia Pan/Pani w gminie:</vt:lpstr>
      <vt:lpstr>Prezentacja programu PowerPoint</vt:lpstr>
      <vt:lpstr>Prezentacja programu PowerPoint</vt:lpstr>
      <vt:lpstr>Prezentacja programu PowerPoint</vt:lpstr>
      <vt:lpstr>TRANSPORT Jak ocenia Pan/Pani w gminie:</vt:lpstr>
      <vt:lpstr>BEZPIECZEŃSTWO Jak, ogólnie rzecz biorąc, ocenia Pan/Pani bezpieczeństwo w miejscach publicznych  w naszej gminie? Czy jest tu na ogół:</vt:lpstr>
      <vt:lpstr>EDUKACJA I WYCHOWANIE Jak ocenia Pan/Pani w gminie:</vt:lpstr>
      <vt:lpstr>ZDROWIE I OPIEKA SPOŁECZNA </vt:lpstr>
      <vt:lpstr>RYNEK PRACY Jak ocenia Pan/Pani w gminie:</vt:lpstr>
      <vt:lpstr>RYNEK PRACY Czy Pana/Pani zdaniem gmina powinna rozwijać Strefę Aktywności Gospodarczej o nowe tereny?</vt:lpstr>
      <vt:lpstr>KULTURA, SPORT I REKREACJA  Jak ocenia Pan/Pani w gminie:</vt:lpstr>
      <vt:lpstr>KULTURA, SPORT I REKREACJA/TURYSTYKA</vt:lpstr>
      <vt:lpstr>KULTURA, SPORT I REKREACJA/TURYSTYKA</vt:lpstr>
      <vt:lpstr>Które dziedziny, Pana/Pani zdaniem, powinny być szczególnie  wspierane przez gminę?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FRDL-AnSal</dc:creator>
  <cp:lastModifiedBy>Dawid Hoinkis</cp:lastModifiedBy>
  <cp:revision>206</cp:revision>
  <dcterms:created xsi:type="dcterms:W3CDTF">2019-11-27T13:07:24Z</dcterms:created>
  <dcterms:modified xsi:type="dcterms:W3CDTF">2022-06-09T12:39:35Z</dcterms:modified>
</cp:coreProperties>
</file>